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1"/>
  </p:notesMasterIdLst>
  <p:handoutMasterIdLst>
    <p:handoutMasterId r:id="rId82"/>
  </p:handoutMasterIdLst>
  <p:sldIdLst>
    <p:sldId id="257" r:id="rId3"/>
    <p:sldId id="258" r:id="rId4"/>
    <p:sldId id="349" r:id="rId5"/>
    <p:sldId id="350" r:id="rId6"/>
    <p:sldId id="381" r:id="rId7"/>
    <p:sldId id="351" r:id="rId8"/>
    <p:sldId id="375" r:id="rId9"/>
    <p:sldId id="382" r:id="rId10"/>
    <p:sldId id="268" r:id="rId11"/>
    <p:sldId id="376" r:id="rId12"/>
    <p:sldId id="388" r:id="rId13"/>
    <p:sldId id="271" r:id="rId14"/>
    <p:sldId id="352" r:id="rId15"/>
    <p:sldId id="272" r:id="rId16"/>
    <p:sldId id="353" r:id="rId17"/>
    <p:sldId id="273" r:id="rId18"/>
    <p:sldId id="276" r:id="rId19"/>
    <p:sldId id="383" r:id="rId20"/>
    <p:sldId id="274" r:id="rId21"/>
    <p:sldId id="277" r:id="rId22"/>
    <p:sldId id="389" r:id="rId23"/>
    <p:sldId id="384" r:id="rId24"/>
    <p:sldId id="279" r:id="rId25"/>
    <p:sldId id="280" r:id="rId26"/>
    <p:sldId id="281" r:id="rId27"/>
    <p:sldId id="282" r:id="rId28"/>
    <p:sldId id="385" r:id="rId29"/>
    <p:sldId id="283" r:id="rId30"/>
    <p:sldId id="284" r:id="rId31"/>
    <p:sldId id="285" r:id="rId32"/>
    <p:sldId id="395" r:id="rId33"/>
    <p:sldId id="396" r:id="rId34"/>
    <p:sldId id="397" r:id="rId35"/>
    <p:sldId id="355" r:id="rId36"/>
    <p:sldId id="354" r:id="rId37"/>
    <p:sldId id="286" r:id="rId38"/>
    <p:sldId id="392" r:id="rId39"/>
    <p:sldId id="393" r:id="rId40"/>
    <p:sldId id="374" r:id="rId41"/>
    <p:sldId id="357" r:id="rId42"/>
    <p:sldId id="356" r:id="rId43"/>
    <p:sldId id="288" r:id="rId44"/>
    <p:sldId id="289" r:id="rId45"/>
    <p:sldId id="290" r:id="rId46"/>
    <p:sldId id="291" r:id="rId47"/>
    <p:sldId id="292" r:id="rId48"/>
    <p:sldId id="293" r:id="rId49"/>
    <p:sldId id="294" r:id="rId50"/>
    <p:sldId id="295" r:id="rId51"/>
    <p:sldId id="358" r:id="rId52"/>
    <p:sldId id="296" r:id="rId53"/>
    <p:sldId id="359" r:id="rId54"/>
    <p:sldId id="326" r:id="rId55"/>
    <p:sldId id="322" r:id="rId56"/>
    <p:sldId id="386" r:id="rId57"/>
    <p:sldId id="387" r:id="rId58"/>
    <p:sldId id="360" r:id="rId59"/>
    <p:sldId id="369" r:id="rId60"/>
    <p:sldId id="368" r:id="rId61"/>
    <p:sldId id="367" r:id="rId62"/>
    <p:sldId id="390" r:id="rId63"/>
    <p:sldId id="365" r:id="rId64"/>
    <p:sldId id="370" r:id="rId65"/>
    <p:sldId id="325" r:id="rId66"/>
    <p:sldId id="361" r:id="rId67"/>
    <p:sldId id="391" r:id="rId68"/>
    <p:sldId id="334" r:id="rId69"/>
    <p:sldId id="362" r:id="rId70"/>
    <p:sldId id="335" r:id="rId71"/>
    <p:sldId id="363" r:id="rId72"/>
    <p:sldId id="336" r:id="rId73"/>
    <p:sldId id="337" r:id="rId74"/>
    <p:sldId id="338" r:id="rId75"/>
    <p:sldId id="339" r:id="rId76"/>
    <p:sldId id="340" r:id="rId77"/>
    <p:sldId id="394" r:id="rId78"/>
    <p:sldId id="297" r:id="rId79"/>
    <p:sldId id="438" r:id="rId80"/>
  </p:sldIdLst>
  <p:sldSz cx="9144000" cy="6858000" type="screen4x3"/>
  <p:notesSz cx="6858000" cy="9144000"/>
  <p:defaultTextStyle>
    <a:defPPr>
      <a:defRPr lang="th-TH"/>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Angsana New" panose="02020603050405020304" pitchFamily="18" charset="-34"/>
      </a:defRPr>
    </a:lvl5pPr>
    <a:lvl6pPr marL="22860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6pPr>
    <a:lvl7pPr marL="27432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7pPr>
    <a:lvl8pPr marL="32004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8pPr>
    <a:lvl9pPr marL="3657600" algn="l" defTabSz="914400" rtl="0" eaLnBrk="1" latinLnBrk="0" hangingPunct="1">
      <a:defRPr sz="2800" kern="1200">
        <a:solidFill>
          <a:schemeClr val="tx1"/>
        </a:solidFill>
        <a:latin typeface="Arial" panose="020B0604020202020204" pitchFamily="34" charset="0"/>
        <a:ea typeface="+mn-ea"/>
        <a:cs typeface="Angsana New" panose="02020603050405020304" pitchFamily="18" charset="-34"/>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0094" autoAdjust="0"/>
    <p:restoredTop sz="93849" autoAdjust="0"/>
  </p:normalViewPr>
  <p:slideViewPr>
    <p:cSldViewPr>
      <p:cViewPr varScale="1">
        <p:scale>
          <a:sx n="67" d="100"/>
          <a:sy n="67" d="100"/>
        </p:scale>
        <p:origin x="88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D20C85-33CE-A514-35A7-DAF6952D69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cs typeface="Angsana New" charset="0"/>
              </a:defRPr>
            </a:lvl1pPr>
          </a:lstStyle>
          <a:p>
            <a:pPr>
              <a:defRPr/>
            </a:pPr>
            <a:endParaRPr lang="en-US"/>
          </a:p>
        </p:txBody>
      </p:sp>
      <p:sp>
        <p:nvSpPr>
          <p:cNvPr id="3" name="Date Placeholder 2">
            <a:extLst>
              <a:ext uri="{FF2B5EF4-FFF2-40B4-BE49-F238E27FC236}">
                <a16:creationId xmlns:a16="http://schemas.microsoft.com/office/drawing/2014/main" id="{3B2ECA65-EB16-E76E-4C59-5DF767E5DB1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cs typeface="Angsana New" charset="0"/>
              </a:defRPr>
            </a:lvl1pPr>
          </a:lstStyle>
          <a:p>
            <a:pPr>
              <a:defRPr/>
            </a:pPr>
            <a:fld id="{420A5C68-2BF0-C44B-82E7-C541F6D70AB8}" type="datetimeFigureOut">
              <a:rPr lang="en-US"/>
              <a:pPr>
                <a:defRPr/>
              </a:pPr>
              <a:t>4/13/2024</a:t>
            </a:fld>
            <a:endParaRPr lang="en-US"/>
          </a:p>
        </p:txBody>
      </p:sp>
      <p:sp>
        <p:nvSpPr>
          <p:cNvPr id="4" name="Footer Placeholder 3">
            <a:extLst>
              <a:ext uri="{FF2B5EF4-FFF2-40B4-BE49-F238E27FC236}">
                <a16:creationId xmlns:a16="http://schemas.microsoft.com/office/drawing/2014/main" id="{CBE63482-4C4C-D010-275B-BFE0ADD642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cs typeface="Angsana New" charset="0"/>
              </a:defRPr>
            </a:lvl1pPr>
          </a:lstStyle>
          <a:p>
            <a:pPr>
              <a:defRPr/>
            </a:pPr>
            <a:endParaRPr lang="en-US"/>
          </a:p>
        </p:txBody>
      </p:sp>
      <p:sp>
        <p:nvSpPr>
          <p:cNvPr id="5" name="Slide Number Placeholder 4">
            <a:extLst>
              <a:ext uri="{FF2B5EF4-FFF2-40B4-BE49-F238E27FC236}">
                <a16:creationId xmlns:a16="http://schemas.microsoft.com/office/drawing/2014/main" id="{5B4F2E62-7760-CC2D-AA04-CAE070401EB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F46E030-37AF-4249-9161-ACFD98B20DB9}"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31E9F4-A69B-2017-8076-5CA8B15500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charset="0"/>
                <a:cs typeface="Angsana New" charset="0"/>
              </a:defRPr>
            </a:lvl1pPr>
          </a:lstStyle>
          <a:p>
            <a:pPr>
              <a:defRPr/>
            </a:pPr>
            <a:endParaRPr lang="en-US"/>
          </a:p>
        </p:txBody>
      </p:sp>
      <p:sp>
        <p:nvSpPr>
          <p:cNvPr id="3" name="Date Placeholder 2">
            <a:extLst>
              <a:ext uri="{FF2B5EF4-FFF2-40B4-BE49-F238E27FC236}">
                <a16:creationId xmlns:a16="http://schemas.microsoft.com/office/drawing/2014/main" id="{73F15007-D18C-A9B7-A444-51BDD9E7BF2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charset="0"/>
                <a:cs typeface="Angsana New" charset="0"/>
              </a:defRPr>
            </a:lvl1pPr>
          </a:lstStyle>
          <a:p>
            <a:pPr>
              <a:defRPr/>
            </a:pPr>
            <a:fld id="{3198A6DA-0344-9F4C-8865-CC5164E36BE5}" type="datetimeFigureOut">
              <a:rPr lang="en-US"/>
              <a:pPr>
                <a:defRPr/>
              </a:pPr>
              <a:t>4/13/2024</a:t>
            </a:fld>
            <a:endParaRPr lang="en-US"/>
          </a:p>
        </p:txBody>
      </p:sp>
      <p:sp>
        <p:nvSpPr>
          <p:cNvPr id="4" name="Slide Image Placeholder 3">
            <a:extLst>
              <a:ext uri="{FF2B5EF4-FFF2-40B4-BE49-F238E27FC236}">
                <a16:creationId xmlns:a16="http://schemas.microsoft.com/office/drawing/2014/main" id="{383DA0D9-63D6-4D4B-C24F-B64C48AC4023}"/>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B8F7737-C1AB-9D26-6B4A-679C236E8F89}"/>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9BF0F34-0D1D-89B7-F9A9-9A500653B1E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charset="0"/>
                <a:cs typeface="Angsana New" charset="0"/>
              </a:defRPr>
            </a:lvl1pPr>
          </a:lstStyle>
          <a:p>
            <a:pPr>
              <a:defRPr/>
            </a:pPr>
            <a:endParaRPr lang="en-US"/>
          </a:p>
        </p:txBody>
      </p:sp>
      <p:sp>
        <p:nvSpPr>
          <p:cNvPr id="7" name="Slide Number Placeholder 6">
            <a:extLst>
              <a:ext uri="{FF2B5EF4-FFF2-40B4-BE49-F238E27FC236}">
                <a16:creationId xmlns:a16="http://schemas.microsoft.com/office/drawing/2014/main" id="{76A67676-4D3C-9C4C-AB77-F5D65032354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BD5E903-D8F0-164A-8D8E-3B398800B4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826D48F1-9109-6189-CF7B-D2671C473E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2F10918B-0B03-8227-E292-556E4BB2BF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cs typeface="Cordia New" panose="020B0304020202020204" pitchFamily="34" charset="-34"/>
            </a:endParaRPr>
          </a:p>
        </p:txBody>
      </p:sp>
      <p:sp>
        <p:nvSpPr>
          <p:cNvPr id="19459" name="Slide Number Placeholder 3">
            <a:extLst>
              <a:ext uri="{FF2B5EF4-FFF2-40B4-BE49-F238E27FC236}">
                <a16:creationId xmlns:a16="http://schemas.microsoft.com/office/drawing/2014/main" id="{D3536F91-8936-84F2-0BF7-C6A5E0CB90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fld id="{5B7EC146-6BE1-EA40-AAE1-8B151D899C06}" type="slidenum">
              <a:rPr lang="en-US" altLang="en-US" sz="1200" smtClean="0"/>
              <a:pPr/>
              <a:t>4</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83E48340-B671-8E57-C0EF-B932293069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3EBD2F8A-F40C-BA6C-71E7-7F90D6832E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cs typeface="Cordia New" panose="020B0304020202020204" pitchFamily="34" charset="-34"/>
            </a:endParaRPr>
          </a:p>
        </p:txBody>
      </p:sp>
      <p:sp>
        <p:nvSpPr>
          <p:cNvPr id="84995" name="Slide Number Placeholder 3">
            <a:extLst>
              <a:ext uri="{FF2B5EF4-FFF2-40B4-BE49-F238E27FC236}">
                <a16:creationId xmlns:a16="http://schemas.microsoft.com/office/drawing/2014/main" id="{B14678C7-7EF7-88A8-DA94-ECCBDB93BA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fld id="{EC07EE3A-0FDD-FE40-AE87-5D8C46E9F03F}" type="slidenum">
              <a:rPr lang="en-US" altLang="en-US" sz="1200" smtClean="0"/>
              <a:pPr/>
              <a:t>67</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9321704-11DB-80B5-055A-C06C262BEB9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73D1565-6C42-8F37-EBE6-F8704A9295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F80D0EF-45D2-27A9-201D-DA237B0D0D7F}"/>
              </a:ext>
            </a:extLst>
          </p:cNvPr>
          <p:cNvSpPr>
            <a:spLocks noGrp="1" noChangeArrowheads="1"/>
          </p:cNvSpPr>
          <p:nvPr>
            <p:ph type="sldNum" sz="quarter" idx="12"/>
          </p:nvPr>
        </p:nvSpPr>
        <p:spPr>
          <a:ln/>
        </p:spPr>
        <p:txBody>
          <a:bodyPr/>
          <a:lstStyle>
            <a:lvl1pPr>
              <a:defRPr/>
            </a:lvl1pPr>
          </a:lstStyle>
          <a:p>
            <a:pPr>
              <a:defRPr/>
            </a:pPr>
            <a:fld id="{E01801C0-95D2-A54B-99E6-084ACFD3E118}" type="slidenum">
              <a:rPr lang="en-US" altLang="en-US"/>
              <a:pPr>
                <a:defRPr/>
              </a:pPr>
              <a:t>‹#›</a:t>
            </a:fld>
            <a:endParaRPr lang="th-TH" altLang="en-US"/>
          </a:p>
        </p:txBody>
      </p:sp>
    </p:spTree>
    <p:extLst>
      <p:ext uri="{BB962C8B-B14F-4D97-AF65-F5344CB8AC3E}">
        <p14:creationId xmlns:p14="http://schemas.microsoft.com/office/powerpoint/2010/main" val="413342369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DA6076-132B-6A15-2103-1F047786E5C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E3BE88-6493-BFE1-161C-8759F6C0C3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5791ECF-0C52-8D97-439D-CB8D63406F3C}"/>
              </a:ext>
            </a:extLst>
          </p:cNvPr>
          <p:cNvSpPr>
            <a:spLocks noGrp="1" noChangeArrowheads="1"/>
          </p:cNvSpPr>
          <p:nvPr>
            <p:ph type="sldNum" sz="quarter" idx="12"/>
          </p:nvPr>
        </p:nvSpPr>
        <p:spPr>
          <a:ln/>
        </p:spPr>
        <p:txBody>
          <a:bodyPr/>
          <a:lstStyle>
            <a:lvl1pPr>
              <a:defRPr/>
            </a:lvl1pPr>
          </a:lstStyle>
          <a:p>
            <a:pPr>
              <a:defRPr/>
            </a:pPr>
            <a:fld id="{9FDEA5D4-BC2B-AC42-AB34-1DDBAADF52D9}" type="slidenum">
              <a:rPr lang="en-US" altLang="en-US"/>
              <a:pPr>
                <a:defRPr/>
              </a:pPr>
              <a:t>‹#›</a:t>
            </a:fld>
            <a:endParaRPr lang="th-TH" altLang="en-US"/>
          </a:p>
        </p:txBody>
      </p:sp>
    </p:spTree>
    <p:extLst>
      <p:ext uri="{BB962C8B-B14F-4D97-AF65-F5344CB8AC3E}">
        <p14:creationId xmlns:p14="http://schemas.microsoft.com/office/powerpoint/2010/main" val="6437939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2C5C96-B3B4-B337-C640-BE7BB2B57F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3FC3F66-0018-EAF1-3DDF-D860B7082A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F42AF99-8AFF-8AE2-5FD2-AEA771C96006}"/>
              </a:ext>
            </a:extLst>
          </p:cNvPr>
          <p:cNvSpPr>
            <a:spLocks noGrp="1" noChangeArrowheads="1"/>
          </p:cNvSpPr>
          <p:nvPr>
            <p:ph type="sldNum" sz="quarter" idx="12"/>
          </p:nvPr>
        </p:nvSpPr>
        <p:spPr>
          <a:ln/>
        </p:spPr>
        <p:txBody>
          <a:bodyPr/>
          <a:lstStyle>
            <a:lvl1pPr>
              <a:defRPr/>
            </a:lvl1pPr>
          </a:lstStyle>
          <a:p>
            <a:pPr>
              <a:defRPr/>
            </a:pPr>
            <a:fld id="{A238A9BB-CCEB-E44C-B383-2D1190D6143B}" type="slidenum">
              <a:rPr lang="en-US" altLang="en-US"/>
              <a:pPr>
                <a:defRPr/>
              </a:pPr>
              <a:t>‹#›</a:t>
            </a:fld>
            <a:endParaRPr lang="th-TH" altLang="en-US"/>
          </a:p>
        </p:txBody>
      </p:sp>
    </p:spTree>
    <p:extLst>
      <p:ext uri="{BB962C8B-B14F-4D97-AF65-F5344CB8AC3E}">
        <p14:creationId xmlns:p14="http://schemas.microsoft.com/office/powerpoint/2010/main" val="63209329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42218894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5450682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882915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61085742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64323318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6965270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6828082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8805073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6AA688-255F-FEFF-8D99-1FAB5CDAB8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9609082-FE4F-5904-2D17-82ABA57775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483AFF-B602-938E-A3AB-D09AA1CE113F}"/>
              </a:ext>
            </a:extLst>
          </p:cNvPr>
          <p:cNvSpPr>
            <a:spLocks noGrp="1" noChangeArrowheads="1"/>
          </p:cNvSpPr>
          <p:nvPr>
            <p:ph type="sldNum" sz="quarter" idx="12"/>
          </p:nvPr>
        </p:nvSpPr>
        <p:spPr>
          <a:ln/>
        </p:spPr>
        <p:txBody>
          <a:bodyPr/>
          <a:lstStyle>
            <a:lvl1pPr>
              <a:defRPr/>
            </a:lvl1pPr>
          </a:lstStyle>
          <a:p>
            <a:pPr>
              <a:defRPr/>
            </a:pPr>
            <a:fld id="{A82531E6-2084-EA4B-BC01-EF626B418FA5}" type="slidenum">
              <a:rPr lang="en-US" altLang="en-US"/>
              <a:pPr>
                <a:defRPr/>
              </a:pPr>
              <a:t>‹#›</a:t>
            </a:fld>
            <a:endParaRPr lang="th-TH" altLang="en-US"/>
          </a:p>
        </p:txBody>
      </p:sp>
    </p:spTree>
    <p:extLst>
      <p:ext uri="{BB962C8B-B14F-4D97-AF65-F5344CB8AC3E}">
        <p14:creationId xmlns:p14="http://schemas.microsoft.com/office/powerpoint/2010/main" val="3783242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2261038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32827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510512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426E4AA-C8E0-E9D3-4C6B-80F6DBAE475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51F4A1F-915C-AB8C-4713-81937BB1EF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0CBBB8A-8C6F-0040-261C-37043D090B57}"/>
              </a:ext>
            </a:extLst>
          </p:cNvPr>
          <p:cNvSpPr>
            <a:spLocks noGrp="1" noChangeArrowheads="1"/>
          </p:cNvSpPr>
          <p:nvPr>
            <p:ph type="sldNum" sz="quarter" idx="12"/>
          </p:nvPr>
        </p:nvSpPr>
        <p:spPr>
          <a:ln/>
        </p:spPr>
        <p:txBody>
          <a:bodyPr/>
          <a:lstStyle>
            <a:lvl1pPr>
              <a:defRPr/>
            </a:lvl1pPr>
          </a:lstStyle>
          <a:p>
            <a:pPr>
              <a:defRPr/>
            </a:pPr>
            <a:fld id="{0375D296-E0E9-BC44-A889-4DC3BEEE163B}" type="slidenum">
              <a:rPr lang="en-US" altLang="en-US"/>
              <a:pPr>
                <a:defRPr/>
              </a:pPr>
              <a:t>‹#›</a:t>
            </a:fld>
            <a:endParaRPr lang="th-TH" altLang="en-US"/>
          </a:p>
        </p:txBody>
      </p:sp>
    </p:spTree>
    <p:extLst>
      <p:ext uri="{BB962C8B-B14F-4D97-AF65-F5344CB8AC3E}">
        <p14:creationId xmlns:p14="http://schemas.microsoft.com/office/powerpoint/2010/main" val="403792172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D5FDD03-90DA-4832-EF36-67EE3FA21D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79BDB72-969E-72B4-9264-4B90DB56C2B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66CD2F3-8973-C431-7289-B7AA8DFF8009}"/>
              </a:ext>
            </a:extLst>
          </p:cNvPr>
          <p:cNvSpPr>
            <a:spLocks noGrp="1" noChangeArrowheads="1"/>
          </p:cNvSpPr>
          <p:nvPr>
            <p:ph type="sldNum" sz="quarter" idx="12"/>
          </p:nvPr>
        </p:nvSpPr>
        <p:spPr>
          <a:ln/>
        </p:spPr>
        <p:txBody>
          <a:bodyPr/>
          <a:lstStyle>
            <a:lvl1pPr>
              <a:defRPr/>
            </a:lvl1pPr>
          </a:lstStyle>
          <a:p>
            <a:pPr>
              <a:defRPr/>
            </a:pPr>
            <a:fld id="{18B7FAF6-8781-924C-AC64-7D484044F332}" type="slidenum">
              <a:rPr lang="en-US" altLang="en-US"/>
              <a:pPr>
                <a:defRPr/>
              </a:pPr>
              <a:t>‹#›</a:t>
            </a:fld>
            <a:endParaRPr lang="th-TH" altLang="en-US"/>
          </a:p>
        </p:txBody>
      </p:sp>
    </p:spTree>
    <p:extLst>
      <p:ext uri="{BB962C8B-B14F-4D97-AF65-F5344CB8AC3E}">
        <p14:creationId xmlns:p14="http://schemas.microsoft.com/office/powerpoint/2010/main" val="6995674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BE11393-6810-3169-5D1F-097C2EEA8C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7CAD6C16-BF30-3725-03B4-7907D41D87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76025E7C-900E-6C55-A32C-4892AF7BD1CA}"/>
              </a:ext>
            </a:extLst>
          </p:cNvPr>
          <p:cNvSpPr>
            <a:spLocks noGrp="1" noChangeArrowheads="1"/>
          </p:cNvSpPr>
          <p:nvPr>
            <p:ph type="sldNum" sz="quarter" idx="12"/>
          </p:nvPr>
        </p:nvSpPr>
        <p:spPr>
          <a:ln/>
        </p:spPr>
        <p:txBody>
          <a:bodyPr/>
          <a:lstStyle>
            <a:lvl1pPr>
              <a:defRPr/>
            </a:lvl1pPr>
          </a:lstStyle>
          <a:p>
            <a:pPr>
              <a:defRPr/>
            </a:pPr>
            <a:fld id="{88C89866-1CF1-384F-AE5B-7160167ACCA3}" type="slidenum">
              <a:rPr lang="en-US" altLang="en-US"/>
              <a:pPr>
                <a:defRPr/>
              </a:pPr>
              <a:t>‹#›</a:t>
            </a:fld>
            <a:endParaRPr lang="th-TH" altLang="en-US"/>
          </a:p>
        </p:txBody>
      </p:sp>
    </p:spTree>
    <p:extLst>
      <p:ext uri="{BB962C8B-B14F-4D97-AF65-F5344CB8AC3E}">
        <p14:creationId xmlns:p14="http://schemas.microsoft.com/office/powerpoint/2010/main" val="2452174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12E769B-BE2F-88F7-A299-BF6982C74F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C388F34-DD46-4F96-BB82-FC892740426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FD832AA-3989-7977-7F5D-2C5D80277EFA}"/>
              </a:ext>
            </a:extLst>
          </p:cNvPr>
          <p:cNvSpPr>
            <a:spLocks noGrp="1" noChangeArrowheads="1"/>
          </p:cNvSpPr>
          <p:nvPr>
            <p:ph type="sldNum" sz="quarter" idx="12"/>
          </p:nvPr>
        </p:nvSpPr>
        <p:spPr>
          <a:ln/>
        </p:spPr>
        <p:txBody>
          <a:bodyPr/>
          <a:lstStyle>
            <a:lvl1pPr>
              <a:defRPr/>
            </a:lvl1pPr>
          </a:lstStyle>
          <a:p>
            <a:pPr>
              <a:defRPr/>
            </a:pPr>
            <a:fld id="{2AF53276-A5C7-5D4F-86B8-D7A15B7FD69B}" type="slidenum">
              <a:rPr lang="en-US" altLang="en-US"/>
              <a:pPr>
                <a:defRPr/>
              </a:pPr>
              <a:t>‹#›</a:t>
            </a:fld>
            <a:endParaRPr lang="th-TH" altLang="en-US"/>
          </a:p>
        </p:txBody>
      </p:sp>
    </p:spTree>
    <p:extLst>
      <p:ext uri="{BB962C8B-B14F-4D97-AF65-F5344CB8AC3E}">
        <p14:creationId xmlns:p14="http://schemas.microsoft.com/office/powerpoint/2010/main" val="23522977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140919-08F0-B7D8-91EC-EB071AE8C2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926C9F0-A7F8-666F-E237-737F6B5A0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EAAAFD3-5991-0B1F-9085-842E951939C1}"/>
              </a:ext>
            </a:extLst>
          </p:cNvPr>
          <p:cNvSpPr>
            <a:spLocks noGrp="1" noChangeArrowheads="1"/>
          </p:cNvSpPr>
          <p:nvPr>
            <p:ph type="sldNum" sz="quarter" idx="12"/>
          </p:nvPr>
        </p:nvSpPr>
        <p:spPr>
          <a:ln/>
        </p:spPr>
        <p:txBody>
          <a:bodyPr/>
          <a:lstStyle>
            <a:lvl1pPr>
              <a:defRPr/>
            </a:lvl1pPr>
          </a:lstStyle>
          <a:p>
            <a:pPr>
              <a:defRPr/>
            </a:pPr>
            <a:fld id="{E310D581-D25E-0249-BACD-0BFF34EF25E5}" type="slidenum">
              <a:rPr lang="en-US" altLang="en-US"/>
              <a:pPr>
                <a:defRPr/>
              </a:pPr>
              <a:t>‹#›</a:t>
            </a:fld>
            <a:endParaRPr lang="th-TH" altLang="en-US"/>
          </a:p>
        </p:txBody>
      </p:sp>
    </p:spTree>
    <p:extLst>
      <p:ext uri="{BB962C8B-B14F-4D97-AF65-F5344CB8AC3E}">
        <p14:creationId xmlns:p14="http://schemas.microsoft.com/office/powerpoint/2010/main" val="22273666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E26204-E586-1640-BCEE-7754C560171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4261AA-C5A8-ED7B-1AE6-0DF778FBFB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DA26A35-CCDF-D2E6-B314-FEE053454E30}"/>
              </a:ext>
            </a:extLst>
          </p:cNvPr>
          <p:cNvSpPr>
            <a:spLocks noGrp="1" noChangeArrowheads="1"/>
          </p:cNvSpPr>
          <p:nvPr>
            <p:ph type="sldNum" sz="quarter" idx="12"/>
          </p:nvPr>
        </p:nvSpPr>
        <p:spPr>
          <a:ln/>
        </p:spPr>
        <p:txBody>
          <a:bodyPr/>
          <a:lstStyle>
            <a:lvl1pPr>
              <a:defRPr/>
            </a:lvl1pPr>
          </a:lstStyle>
          <a:p>
            <a:pPr>
              <a:defRPr/>
            </a:pPr>
            <a:fld id="{4E9D5EE4-D6D9-8145-9315-60A89D628AF2}" type="slidenum">
              <a:rPr lang="en-US" altLang="en-US"/>
              <a:pPr>
                <a:defRPr/>
              </a:pPr>
              <a:t>‹#›</a:t>
            </a:fld>
            <a:endParaRPr lang="th-TH" altLang="en-US"/>
          </a:p>
        </p:txBody>
      </p:sp>
    </p:spTree>
    <p:extLst>
      <p:ext uri="{BB962C8B-B14F-4D97-AF65-F5344CB8AC3E}">
        <p14:creationId xmlns:p14="http://schemas.microsoft.com/office/powerpoint/2010/main" val="416085470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2897E17-16EC-3605-2D4C-150C138310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4600D69-ADCF-F0FA-D5DB-8039156195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E07AB5F-DB44-A624-8D27-706D8EFD4330}"/>
              </a:ext>
            </a:extLst>
          </p:cNvPr>
          <p:cNvSpPr>
            <a:spLocks noGrp="1" noChangeArrowheads="1"/>
          </p:cNvSpPr>
          <p:nvPr>
            <p:ph type="sldNum" sz="quarter" idx="12"/>
          </p:nvPr>
        </p:nvSpPr>
        <p:spPr>
          <a:ln/>
        </p:spPr>
        <p:txBody>
          <a:bodyPr/>
          <a:lstStyle>
            <a:lvl1pPr>
              <a:defRPr/>
            </a:lvl1pPr>
          </a:lstStyle>
          <a:p>
            <a:pPr>
              <a:defRPr/>
            </a:pPr>
            <a:fld id="{61882FD9-CA0F-5647-B87E-864649E2A03B}" type="slidenum">
              <a:rPr lang="en-US" altLang="en-US"/>
              <a:pPr>
                <a:defRPr/>
              </a:pPr>
              <a:t>‹#›</a:t>
            </a:fld>
            <a:endParaRPr lang="th-TH" altLang="en-US"/>
          </a:p>
        </p:txBody>
      </p:sp>
    </p:spTree>
    <p:extLst>
      <p:ext uri="{BB962C8B-B14F-4D97-AF65-F5344CB8AC3E}">
        <p14:creationId xmlns:p14="http://schemas.microsoft.com/office/powerpoint/2010/main" val="26862351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EEB75EE-1DFE-1F8D-BB79-E2E61615353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h-TH" altLang="en-US"/>
              <a:t>Click to edit Master title style</a:t>
            </a:r>
          </a:p>
        </p:txBody>
      </p:sp>
      <p:sp>
        <p:nvSpPr>
          <p:cNvPr id="1027" name="Rectangle 3">
            <a:extLst>
              <a:ext uri="{FF2B5EF4-FFF2-40B4-BE49-F238E27FC236}">
                <a16:creationId xmlns:a16="http://schemas.microsoft.com/office/drawing/2014/main" id="{FF98661A-DDB5-F229-9D20-25CA311B89E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h-TH" altLang="en-US"/>
              <a:t>Click to edit Master text styles</a:t>
            </a:r>
          </a:p>
          <a:p>
            <a:pPr lvl="1"/>
            <a:r>
              <a:rPr lang="th-TH" altLang="en-US"/>
              <a:t>Second level</a:t>
            </a:r>
          </a:p>
          <a:p>
            <a:pPr lvl="2"/>
            <a:r>
              <a:rPr lang="th-TH" altLang="en-US"/>
              <a:t>Third level</a:t>
            </a:r>
          </a:p>
          <a:p>
            <a:pPr lvl="3"/>
            <a:r>
              <a:rPr lang="th-TH" altLang="en-US"/>
              <a:t>Fourth level</a:t>
            </a:r>
          </a:p>
          <a:p>
            <a:pPr lvl="4"/>
            <a:r>
              <a:rPr lang="th-TH" altLang="en-US"/>
              <a:t>Fifth level</a:t>
            </a:r>
          </a:p>
        </p:txBody>
      </p:sp>
      <p:sp>
        <p:nvSpPr>
          <p:cNvPr id="1028" name="Rectangle 4">
            <a:extLst>
              <a:ext uri="{FF2B5EF4-FFF2-40B4-BE49-F238E27FC236}">
                <a16:creationId xmlns:a16="http://schemas.microsoft.com/office/drawing/2014/main" id="{53D4B131-64E5-424F-247B-0A7F9423AB0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1CA62707-7ECA-2AFD-FC8D-87AD41DFDF6C}"/>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86982520-620A-2036-1A25-F21FD0D3E61A}"/>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BFCEF34-83C2-B547-9E3A-7757E947E206}" type="slidenum">
              <a:rPr lang="en-US" altLang="en-US"/>
              <a:pPr>
                <a:defRPr/>
              </a:pPr>
              <a:t>‹#›</a:t>
            </a:fld>
            <a:endParaRPr lang="th-TH"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37112304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6" descr="05740051">
            <a:extLst>
              <a:ext uri="{FF2B5EF4-FFF2-40B4-BE49-F238E27FC236}">
                <a16:creationId xmlns:a16="http://schemas.microsoft.com/office/drawing/2014/main" id="{F542B5B8-006E-AD3F-AB0B-A56B7C523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7">
            <a:extLst>
              <a:ext uri="{FF2B5EF4-FFF2-40B4-BE49-F238E27FC236}">
                <a16:creationId xmlns:a16="http://schemas.microsoft.com/office/drawing/2014/main" id="{9D473090-1599-536E-E94B-55FF641DE2D5}"/>
              </a:ext>
            </a:extLst>
          </p:cNvPr>
          <p:cNvSpPr txBox="1">
            <a:spLocks noChangeArrowheads="1"/>
          </p:cNvSpPr>
          <p:nvPr/>
        </p:nvSpPr>
        <p:spPr bwMode="auto">
          <a:xfrm>
            <a:off x="304800" y="381000"/>
            <a:ext cx="8610600" cy="1492716"/>
          </a:xfrm>
          <a:prstGeom prst="rect">
            <a:avLst/>
          </a:prstGeom>
          <a:noFill/>
          <a:ln>
            <a:noFill/>
          </a:ln>
          <a:effectLst/>
        </p:spPr>
        <p:txBody>
          <a:bodyPr>
            <a:spAutoFit/>
          </a:bodyPr>
          <a:lstStyle>
            <a:lvl1pPr>
              <a:spcBef>
                <a:spcPct val="20000"/>
              </a:spcBef>
              <a:buChar char="•"/>
              <a:defRPr sz="3200">
                <a:solidFill>
                  <a:schemeClr val="tx1"/>
                </a:solidFill>
                <a:latin typeface="Arial" panose="020B0604020202020204" pitchFamily="34" charset="0"/>
                <a:cs typeface="Angsana New" panose="02020603050405020304" pitchFamily="18" charset="-34"/>
              </a:defRPr>
            </a:lvl1pPr>
            <a:lvl2pPr marL="742950" indent="-28575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143000" indent="-2286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ea typeface="SimSun" charset="-122"/>
                <a:cs typeface="Arial" panose="020B0604020202020204" pitchFamily="34" charset="0"/>
              </a:rPr>
              <a:t>نحو رؤية مسيحية للعالم، الجزء الثاني</a:t>
            </a:r>
            <a:endParaRPr kumimoji="0" lang="en-US" altLang="x-none" sz="4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x-none"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القسم 12</a:t>
            </a:r>
            <a:endParaRPr kumimoji="0" lang="th-TH" altLang="x-none" sz="3400" b="1" i="0" u="none" strike="noStrike" kern="1200" cap="none" spc="0" normalizeH="0" baseline="0" noProof="0" dirty="0">
              <a:ln>
                <a:noFill/>
              </a:ln>
              <a:solidFill>
                <a:srgbClr val="FFFFFF"/>
              </a:solidFill>
              <a:effectLst/>
              <a:uLnTx/>
              <a:uFillTx/>
              <a:latin typeface="Arial" panose="020B0604020202020204" pitchFamily="34" charset="0"/>
              <a:ea typeface="+mn-ea"/>
              <a:cs typeface="Angsana New" panose="02020603050405020304" pitchFamily="18" charset="-34"/>
            </a:endParaRPr>
          </a:p>
        </p:txBody>
      </p:sp>
      <p:sp>
        <p:nvSpPr>
          <p:cNvPr id="2" name="Rectangle 1">
            <a:extLst>
              <a:ext uri="{FF2B5EF4-FFF2-40B4-BE49-F238E27FC236}">
                <a16:creationId xmlns:a16="http://schemas.microsoft.com/office/drawing/2014/main" id="{811FC6FA-E3E5-F4C1-82F8-ACD66EE31576}"/>
              </a:ext>
            </a:extLst>
          </p:cNvPr>
          <p:cNvSpPr>
            <a:spLocks noChangeArrowheads="1"/>
          </p:cNvSpPr>
          <p:nvPr/>
        </p:nvSpPr>
        <p:spPr bwMode="auto">
          <a:xfrm>
            <a:off x="5508" y="5730874"/>
            <a:ext cx="9158502" cy="1127125"/>
          </a:xfrm>
          <a:prstGeom prst="rect">
            <a:avLst/>
          </a:prstGeom>
          <a:noFill/>
          <a:ln w="9525">
            <a:noFill/>
            <a:miter lim="800000"/>
            <a:headEnd/>
            <a:tailEnd/>
          </a:ln>
          <a:effectLst/>
        </p:spPr>
        <p:txBody>
          <a:bodyPr lIns="91430" tIns="45715" rIns="91430" bIns="45715" anchor="ctr"/>
          <a:lstStyle/>
          <a:p>
            <a:pPr marL="0" marR="0" lvl="0" indent="0" algn="ctr" defTabSz="914300" rtl="1" eaLnBrk="1" fontAlgn="base" latinLnBrk="0" hangingPunct="1">
              <a:lnSpc>
                <a:spcPct val="100000"/>
              </a:lnSpc>
              <a:spcBef>
                <a:spcPct val="20000"/>
              </a:spcBef>
              <a:spcAft>
                <a:spcPct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لويس وينكلر</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مدرسة شرق آسيا اللاهوتية (سنغافورة)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الملفات بلغات عدة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05740051">
            <a:extLst>
              <a:ext uri="{FF2B5EF4-FFF2-40B4-BE49-F238E27FC236}">
                <a16:creationId xmlns:a16="http://schemas.microsoft.com/office/drawing/2014/main" id="{08F5D256-A97B-40BA-97CF-0EBC26D05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descr="helixnebula">
            <a:extLst>
              <a:ext uri="{FF2B5EF4-FFF2-40B4-BE49-F238E27FC236}">
                <a16:creationId xmlns:a16="http://schemas.microsoft.com/office/drawing/2014/main" id="{1A343759-B7B2-23BC-4701-FC3EC0A05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44EEDDCC-36FA-00FC-5331-FD1E0CE8BFC4}"/>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مشاركته: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متسامي بسيادته ومكتفي بذاته (تك 1: 1، أش 40: 12-26)</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متواضع جوهرياً (أش 57: 1)</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05740051">
            <a:extLst>
              <a:ext uri="{FF2B5EF4-FFF2-40B4-BE49-F238E27FC236}">
                <a16:creationId xmlns:a16="http://schemas.microsoft.com/office/drawing/2014/main" id="{BE6D4D4E-98C1-E63D-9450-4A4CFB1B8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3" descr="helixnebula">
            <a:extLst>
              <a:ext uri="{FF2B5EF4-FFF2-40B4-BE49-F238E27FC236}">
                <a16:creationId xmlns:a16="http://schemas.microsoft.com/office/drawing/2014/main" id="{3A0811E5-F6A7-164C-8EC1-9863B410B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 Box 4">
            <a:extLst>
              <a:ext uri="{FF2B5EF4-FFF2-40B4-BE49-F238E27FC236}">
                <a16:creationId xmlns:a16="http://schemas.microsoft.com/office/drawing/2014/main" id="{AE0DF0FF-72D9-11AD-A1AC-B7744FADD96B}"/>
              </a:ext>
            </a:extLst>
          </p:cNvPr>
          <p:cNvSpPr txBox="1">
            <a:spLocks noChangeArrowheads="1"/>
          </p:cNvSpPr>
          <p:nvPr/>
        </p:nvSpPr>
        <p:spPr bwMode="auto">
          <a:xfrm>
            <a:off x="0" y="0"/>
            <a:ext cx="9144000" cy="461664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مشاركته: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متسامي بسيادته ومكتفي بذاته (تك 1: 1، أش 40: 12-26)</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متواضع جوهرياً (أش 57: 1)</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بعض المقارنات للفهم</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05740051">
            <a:extLst>
              <a:ext uri="{FF2B5EF4-FFF2-40B4-BE49-F238E27FC236}">
                <a16:creationId xmlns:a16="http://schemas.microsoft.com/office/drawing/2014/main" id="{0F83129B-6858-40CC-6DF5-CC27312FF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descr="scripture">
            <a:extLst>
              <a:ext uri="{FF2B5EF4-FFF2-40B4-BE49-F238E27FC236}">
                <a16:creationId xmlns:a16="http://schemas.microsoft.com/office/drawing/2014/main" id="{6AA29272-60F5-C4BD-7596-B2FD4D695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3">
            <a:extLst>
              <a:ext uri="{FF2B5EF4-FFF2-40B4-BE49-F238E27FC236}">
                <a16:creationId xmlns:a16="http://schemas.microsoft.com/office/drawing/2014/main" id="{C263AAC1-C555-296C-7AF5-E243DF8EDA90}"/>
              </a:ext>
            </a:extLst>
          </p:cNvPr>
          <p:cNvSpPr txBox="1">
            <a:spLocks noChangeArrowheads="1"/>
          </p:cNvSpPr>
          <p:nvPr/>
        </p:nvSpPr>
        <p:spPr bwMode="auto">
          <a:xfrm>
            <a:off x="0" y="0"/>
            <a:ext cx="9144000" cy="160043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الكتاب المقدس ويسوع هما  إعلان الله الأخير والنهائي للبشرية (يو 1: 14-18، في 2: 1-8، عب 1: 1-2)</a:t>
            </a:r>
            <a:endParaRPr lang="th-TH" altLang="x-none" dirty="0">
              <a:solidFill>
                <a:schemeClr val="bg1"/>
              </a:solidFill>
              <a:latin typeface="Arial" panose="020B0604020202020204" pitchFamily="34"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05740051">
            <a:extLst>
              <a:ext uri="{FF2B5EF4-FFF2-40B4-BE49-F238E27FC236}">
                <a16:creationId xmlns:a16="http://schemas.microsoft.com/office/drawing/2014/main" id="{014D3A48-B77B-31B3-0475-194548A89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descr="scripture">
            <a:extLst>
              <a:ext uri="{FF2B5EF4-FFF2-40B4-BE49-F238E27FC236}">
                <a16:creationId xmlns:a16="http://schemas.microsoft.com/office/drawing/2014/main" id="{C66E2071-8023-4D34-474E-A861AC479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3">
            <a:extLst>
              <a:ext uri="{FF2B5EF4-FFF2-40B4-BE49-F238E27FC236}">
                <a16:creationId xmlns:a16="http://schemas.microsoft.com/office/drawing/2014/main" id="{64793124-F032-ADB0-6190-12F64D26FE0E}"/>
              </a:ext>
            </a:extLst>
          </p:cNvPr>
          <p:cNvSpPr txBox="1">
            <a:spLocks noChangeArrowheads="1"/>
          </p:cNvSpPr>
          <p:nvPr/>
        </p:nvSpPr>
        <p:spPr bwMode="auto">
          <a:xfrm>
            <a:off x="0" y="0"/>
            <a:ext cx="9144000" cy="1169551"/>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05740051">
            <a:extLst>
              <a:ext uri="{FF2B5EF4-FFF2-40B4-BE49-F238E27FC236}">
                <a16:creationId xmlns:a16="http://schemas.microsoft.com/office/drawing/2014/main" id="{F0388093-999E-41A3-4804-9E4A74B94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8" name="Picture 5" descr="Earth_Mars_Comparison">
            <a:extLst>
              <a:ext uri="{FF2B5EF4-FFF2-40B4-BE49-F238E27FC236}">
                <a16:creationId xmlns:a16="http://schemas.microsoft.com/office/drawing/2014/main" id="{6284C32E-7E89-425A-CFB5-B7367DAF33EB}"/>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0"/>
            <a:ext cx="105918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3">
            <a:extLst>
              <a:ext uri="{FF2B5EF4-FFF2-40B4-BE49-F238E27FC236}">
                <a16:creationId xmlns:a16="http://schemas.microsoft.com/office/drawing/2014/main" id="{4190AE50-D976-F605-1EA3-69F6F78D5F24}"/>
              </a:ext>
            </a:extLst>
          </p:cNvPr>
          <p:cNvSpPr txBox="1">
            <a:spLocks noChangeArrowheads="1"/>
          </p:cNvSpPr>
          <p:nvPr/>
        </p:nvSpPr>
        <p:spPr bwMode="auto">
          <a:xfrm>
            <a:off x="0" y="0"/>
            <a:ext cx="10058400" cy="1815882"/>
          </a:xfrm>
          <a:prstGeom prst="rect">
            <a:avLst/>
          </a:prstGeom>
          <a:noFill/>
          <a:ln>
            <a:noFill/>
          </a:ln>
          <a:effectLst>
            <a:outerShdw blurRad="63500" dist="38099" dir="2700000" algn="ctr" rotWithShape="0">
              <a:schemeClr val="tx1">
                <a:alpha val="74997"/>
              </a:schemeClr>
            </a:outerShdw>
          </a:effectLst>
        </p:spPr>
        <p:txBody>
          <a:bodyPr wrap="square">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أين نحن (تك 1، مز 104)؟</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05740051">
            <a:extLst>
              <a:ext uri="{FF2B5EF4-FFF2-40B4-BE49-F238E27FC236}">
                <a16:creationId xmlns:a16="http://schemas.microsoft.com/office/drawing/2014/main" id="{3D42A91C-CECF-93C1-1912-D54BA5947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5" descr="males_groom">
            <a:extLst>
              <a:ext uri="{FF2B5EF4-FFF2-40B4-BE49-F238E27FC236}">
                <a16:creationId xmlns:a16="http://schemas.microsoft.com/office/drawing/2014/main" id="{FE0AECD9-84A6-E51F-4B48-7F4C832EEAF7}"/>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3">
            <a:extLst>
              <a:ext uri="{FF2B5EF4-FFF2-40B4-BE49-F238E27FC236}">
                <a16:creationId xmlns:a16="http://schemas.microsoft.com/office/drawing/2014/main" id="{50A4CAB8-C567-3B28-FC2D-3A61F863C542}"/>
              </a:ext>
            </a:extLst>
          </p:cNvPr>
          <p:cNvSpPr txBox="1">
            <a:spLocks noChangeArrowheads="1"/>
          </p:cNvSpPr>
          <p:nvPr/>
        </p:nvSpPr>
        <p:spPr bwMode="auto">
          <a:xfrm>
            <a:off x="0" y="0"/>
            <a:ext cx="9144000" cy="2462213"/>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 أين نحن (تك 1، مز 104)؟</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من نحن؟</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05740051">
            <a:extLst>
              <a:ext uri="{FF2B5EF4-FFF2-40B4-BE49-F238E27FC236}">
                <a16:creationId xmlns:a16="http://schemas.microsoft.com/office/drawing/2014/main" id="{58F883EF-1B4A-63FA-BFCB-951F55906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4" descr="%23+1+creation">
            <a:extLst>
              <a:ext uri="{FF2B5EF4-FFF2-40B4-BE49-F238E27FC236}">
                <a16:creationId xmlns:a16="http://schemas.microsoft.com/office/drawing/2014/main" id="{BFC473C9-8804-C087-0D19-4FD9D437F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3">
            <a:extLst>
              <a:ext uri="{FF2B5EF4-FFF2-40B4-BE49-F238E27FC236}">
                <a16:creationId xmlns:a16="http://schemas.microsoft.com/office/drawing/2014/main" id="{799749A9-2D4D-CC48-5C21-2B803D009D37}"/>
              </a:ext>
            </a:extLst>
          </p:cNvPr>
          <p:cNvSpPr txBox="1">
            <a:spLocks noChangeArrowheads="1"/>
          </p:cNvSpPr>
          <p:nvPr/>
        </p:nvSpPr>
        <p:spPr bwMode="auto">
          <a:xfrm>
            <a:off x="0" y="0"/>
            <a:ext cx="9144000" cy="3108543"/>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أين نحن (تك 1، مز 104)؟</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من نحن؟</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حاملي صورة الله (تك 1: 27-28، يع 3: 9)</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05740051">
            <a:extLst>
              <a:ext uri="{FF2B5EF4-FFF2-40B4-BE49-F238E27FC236}">
                <a16:creationId xmlns:a16="http://schemas.microsoft.com/office/drawing/2014/main" id="{7F085432-3B84-911A-495C-D6078629B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0" name="Picture 4" descr="%23+1+creation">
            <a:extLst>
              <a:ext uri="{FF2B5EF4-FFF2-40B4-BE49-F238E27FC236}">
                <a16:creationId xmlns:a16="http://schemas.microsoft.com/office/drawing/2014/main" id="{CAA0E566-7134-D731-794A-5D449CB6A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 Box 3">
            <a:extLst>
              <a:ext uri="{FF2B5EF4-FFF2-40B4-BE49-F238E27FC236}">
                <a16:creationId xmlns:a16="http://schemas.microsoft.com/office/drawing/2014/main" id="{00E768BF-4D63-BFFC-06DB-2ADCB38A075D}"/>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أين نحن (تك 1، مز 104)؟</a:t>
            </a:r>
            <a:endParaRPr kumimoji="0" lang="th-TH"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من نحن؟</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حاملي صورة الله (تك 1: 27-28، يع 3: 9)</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كائنات تابعة ومحدودة (مز 8: 4-5، 100: 3)</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descr="05740051">
            <a:extLst>
              <a:ext uri="{FF2B5EF4-FFF2-40B4-BE49-F238E27FC236}">
                <a16:creationId xmlns:a16="http://schemas.microsoft.com/office/drawing/2014/main" id="{6E3C148C-FEFD-717D-3D8F-D6280236D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4" name="Picture 4" descr="aGen0324Dore_AdamAndEveDrivenOutOfEden">
            <a:extLst>
              <a:ext uri="{FF2B5EF4-FFF2-40B4-BE49-F238E27FC236}">
                <a16:creationId xmlns:a16="http://schemas.microsoft.com/office/drawing/2014/main" id="{85C222A1-39D1-5F12-68F9-FF9F17344DCB}"/>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l="1010" t="3784" r="2925" b="11670"/>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a:extLst>
              <a:ext uri="{FF2B5EF4-FFF2-40B4-BE49-F238E27FC236}">
                <a16:creationId xmlns:a16="http://schemas.microsoft.com/office/drawing/2014/main" id="{2DF0B9F9-6AFB-EE95-CCB8-286B03191C72}"/>
              </a:ext>
            </a:extLst>
          </p:cNvPr>
          <p:cNvSpPr txBox="1">
            <a:spLocks noChangeArrowheads="1"/>
          </p:cNvSpPr>
          <p:nvPr/>
        </p:nvSpPr>
        <p:spPr bwMode="auto">
          <a:xfrm>
            <a:off x="0" y="0"/>
            <a:ext cx="9144000" cy="1815882"/>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ما المشكلة؟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05740051">
            <a:extLst>
              <a:ext uri="{FF2B5EF4-FFF2-40B4-BE49-F238E27FC236}">
                <a16:creationId xmlns:a16="http://schemas.microsoft.com/office/drawing/2014/main" id="{76CAB096-6C35-8378-9CDC-E5A683FB7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4" descr="aGen0324Dore_AdamAndEveDrivenOutOfEden">
            <a:extLst>
              <a:ext uri="{FF2B5EF4-FFF2-40B4-BE49-F238E27FC236}">
                <a16:creationId xmlns:a16="http://schemas.microsoft.com/office/drawing/2014/main" id="{5722EC0E-8E5C-29E8-7170-05A93B5D1E9C}"/>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l="1010" t="3784" r="2925" b="11670"/>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3">
            <a:extLst>
              <a:ext uri="{FF2B5EF4-FFF2-40B4-BE49-F238E27FC236}">
                <a16:creationId xmlns:a16="http://schemas.microsoft.com/office/drawing/2014/main" id="{06D4CF76-D6D8-4F3B-5230-119A70F8E65B}"/>
              </a:ext>
            </a:extLst>
          </p:cNvPr>
          <p:cNvSpPr txBox="1">
            <a:spLocks noChangeArrowheads="1"/>
          </p:cNvSpPr>
          <p:nvPr/>
        </p:nvSpPr>
        <p:spPr bwMode="auto">
          <a:xfrm>
            <a:off x="0" y="0"/>
            <a:ext cx="9144000" cy="289310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ما المشكلة؟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لقد تمرد بعض الملائكة وكل البشر بغطرسة (أي أخطأوا) ضد الله (تك 3، رو 3: 23)</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05740051">
            <a:extLst>
              <a:ext uri="{FF2B5EF4-FFF2-40B4-BE49-F238E27FC236}">
                <a16:creationId xmlns:a16="http://schemas.microsoft.com/office/drawing/2014/main" id="{D5272E34-F24E-125D-8D32-FFE2020B9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a:extLst>
              <a:ext uri="{FF2B5EF4-FFF2-40B4-BE49-F238E27FC236}">
                <a16:creationId xmlns:a16="http://schemas.microsoft.com/office/drawing/2014/main" id="{B2BD434D-F545-79F7-BC3C-9E5F38853BE5}"/>
              </a:ext>
            </a:extLst>
          </p:cNvPr>
          <p:cNvSpPr txBox="1">
            <a:spLocks noChangeArrowheads="1"/>
          </p:cNvSpPr>
          <p:nvPr/>
        </p:nvSpPr>
        <p:spPr bwMode="auto">
          <a:xfrm>
            <a:off x="266700" y="357188"/>
            <a:ext cx="8610600" cy="52322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ctr"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مقدمة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05740051">
            <a:extLst>
              <a:ext uri="{FF2B5EF4-FFF2-40B4-BE49-F238E27FC236}">
                <a16:creationId xmlns:a16="http://schemas.microsoft.com/office/drawing/2014/main" id="{C9DAC2D1-4CE6-4A57-9FB3-021B32FA6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5" descr="pillars20of20creation">
            <a:extLst>
              <a:ext uri="{FF2B5EF4-FFF2-40B4-BE49-F238E27FC236}">
                <a16:creationId xmlns:a16="http://schemas.microsoft.com/office/drawing/2014/main" id="{314223B6-D2F3-0E9C-4D4E-FA64EB35ECE6}"/>
              </a:ext>
            </a:extLst>
          </p:cNvPr>
          <p:cNvPicPr>
            <a:picLocks noChangeAspect="1" noChangeArrowheads="1"/>
          </p:cNvPicPr>
          <p:nvPr/>
        </p:nvPicPr>
        <p:blipFill>
          <a:blip r:embed="rId3">
            <a:lum contrast="-60000"/>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3">
            <a:extLst>
              <a:ext uri="{FF2B5EF4-FFF2-40B4-BE49-F238E27FC236}">
                <a16:creationId xmlns:a16="http://schemas.microsoft.com/office/drawing/2014/main" id="{4C242DDF-7045-60A5-473F-5608941831E7}"/>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ما المشكلة؟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في حين أن الخليقة كلها لا تزال تحتفظ ببعض من الصلاح، إلا أنها قد فسدت وصارت عرضة لرفض ربوبية الله المحبة (تك 3، رو 8)</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5" descr="Coffin-Not-the-ideal-place-to-live-in">
            <a:extLst>
              <a:ext uri="{FF2B5EF4-FFF2-40B4-BE49-F238E27FC236}">
                <a16:creationId xmlns:a16="http://schemas.microsoft.com/office/drawing/2014/main" id="{73D72DE6-7680-7E6A-360E-27FB70B409A7}"/>
              </a:ext>
            </a:extLst>
          </p:cNvPr>
          <p:cNvPicPr>
            <a:picLocks noChangeAspect="1" noChangeArrowheads="1"/>
          </p:cNvPicPr>
          <p:nvPr/>
        </p:nvPicPr>
        <p:blipFill>
          <a:blip r:embed="rId2">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3">
            <a:extLst>
              <a:ext uri="{FF2B5EF4-FFF2-40B4-BE49-F238E27FC236}">
                <a16:creationId xmlns:a16="http://schemas.microsoft.com/office/drawing/2014/main" id="{A19F9916-3D94-E44F-43A7-096F50497FC1}"/>
              </a:ext>
            </a:extLst>
          </p:cNvPr>
          <p:cNvSpPr txBox="1">
            <a:spLocks noChangeArrowheads="1"/>
          </p:cNvSpPr>
          <p:nvPr/>
        </p:nvSpPr>
        <p:spPr bwMode="auto">
          <a:xfrm>
            <a:off x="0" y="0"/>
            <a:ext cx="9144000" cy="2462213"/>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ما المشكلة؟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كل المتمردين مدانون بالموت بعدل (رو 6: 23، رؤ 20: 10)</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05740051">
            <a:extLst>
              <a:ext uri="{FF2B5EF4-FFF2-40B4-BE49-F238E27FC236}">
                <a16:creationId xmlns:a16="http://schemas.microsoft.com/office/drawing/2014/main" id="{0537944E-9C90-6002-8637-FE9773495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4" descr="pic20">
            <a:extLst>
              <a:ext uri="{FF2B5EF4-FFF2-40B4-BE49-F238E27FC236}">
                <a16:creationId xmlns:a16="http://schemas.microsoft.com/office/drawing/2014/main" id="{571EAA38-EA78-A50F-44F0-D65917B545F6}"/>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b="1221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3">
            <a:extLst>
              <a:ext uri="{FF2B5EF4-FFF2-40B4-BE49-F238E27FC236}">
                <a16:creationId xmlns:a16="http://schemas.microsoft.com/office/drawing/2014/main" id="{A805122E-6C48-5CE6-F480-515B94E0AC48}"/>
              </a:ext>
            </a:extLst>
          </p:cNvPr>
          <p:cNvSpPr txBox="1">
            <a:spLocks noChangeArrowheads="1"/>
          </p:cNvSpPr>
          <p:nvPr/>
        </p:nvSpPr>
        <p:spPr bwMode="auto">
          <a:xfrm>
            <a:off x="0" y="0"/>
            <a:ext cx="9144000" cy="1746632"/>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sz="2500" b="1" dirty="0">
                <a:solidFill>
                  <a:schemeClr val="bg1"/>
                </a:solidFill>
                <a:latin typeface="Arial" panose="020B0604020202020204" pitchFamily="34" charset="0"/>
                <a:cs typeface="Arial" panose="020B0604020202020204" pitchFamily="34" charset="0"/>
              </a:rPr>
              <a:t>4. ما هو الحل؟</a:t>
            </a:r>
            <a:endParaRPr lang="en-US" altLang="x-none" sz="25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05740051">
            <a:extLst>
              <a:ext uri="{FF2B5EF4-FFF2-40B4-BE49-F238E27FC236}">
                <a16:creationId xmlns:a16="http://schemas.microsoft.com/office/drawing/2014/main" id="{B0E2D5CD-7D5A-6E89-80EA-90F199DCC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4" name="Picture 4" descr="pic20">
            <a:extLst>
              <a:ext uri="{FF2B5EF4-FFF2-40B4-BE49-F238E27FC236}">
                <a16:creationId xmlns:a16="http://schemas.microsoft.com/office/drawing/2014/main" id="{A89FB5AF-727A-CB21-62F5-9D65E7241BD9}"/>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b="1221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3">
            <a:extLst>
              <a:ext uri="{FF2B5EF4-FFF2-40B4-BE49-F238E27FC236}">
                <a16:creationId xmlns:a16="http://schemas.microsoft.com/office/drawing/2014/main" id="{DD83198B-2AC0-9E84-2C46-7DE5C55D6A84}"/>
              </a:ext>
            </a:extLst>
          </p:cNvPr>
          <p:cNvSpPr txBox="1">
            <a:spLocks noChangeArrowheads="1"/>
          </p:cNvSpPr>
          <p:nvPr/>
        </p:nvSpPr>
        <p:spPr bwMode="auto">
          <a:xfrm>
            <a:off x="0" y="0"/>
            <a:ext cx="9144000" cy="368562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ما هو الحل؟</a:t>
            </a:r>
            <a:endParaRPr kumimoji="0" lang="en-US"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يسوع الذي هو الله في الجسد جاع باتضاع إلى الأرض ليعيش حياة كاملة ومثالية، مرضياً الله بشكل كامل وليموت بدلاً عنا حتى نستطيع أن نُسترد إلى شركة حميمة مع الله، وبالتالي يمكن فداء الخليقة كلها بشكل نهائي لمجده (رو 8)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05740051">
            <a:extLst>
              <a:ext uri="{FF2B5EF4-FFF2-40B4-BE49-F238E27FC236}">
                <a16:creationId xmlns:a16="http://schemas.microsoft.com/office/drawing/2014/main" id="{249264DC-FD02-E415-733E-CCA1E34B9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4" descr="Jesus_Risen_at_Tomb">
            <a:extLst>
              <a:ext uri="{FF2B5EF4-FFF2-40B4-BE49-F238E27FC236}">
                <a16:creationId xmlns:a16="http://schemas.microsoft.com/office/drawing/2014/main" id="{A6D869A9-0051-B9E5-81C6-F832C3015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1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a:extLst>
              <a:ext uri="{FF2B5EF4-FFF2-40B4-BE49-F238E27FC236}">
                <a16:creationId xmlns:a16="http://schemas.microsoft.com/office/drawing/2014/main" id="{00FD8502-F614-60D4-3C78-9C2704BA6D4F}"/>
              </a:ext>
            </a:extLst>
          </p:cNvPr>
          <p:cNvSpPr txBox="1">
            <a:spLocks noChangeArrowheads="1"/>
          </p:cNvSpPr>
          <p:nvPr/>
        </p:nvSpPr>
        <p:spPr bwMode="auto">
          <a:xfrm>
            <a:off x="0" y="42863"/>
            <a:ext cx="9144000" cy="368562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ما هو الحل؟</a:t>
            </a:r>
            <a:endParaRPr kumimoji="0" lang="en-US"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بعد أن وضع نفسه من خلال تنازله، طاعته وموته قام يسوع من القبر ليثبت أن حياته وموته كانا كافيين لغفران خطايانا وتمكيننا من امتلاك الشركة مع الله (1 كو 15)، ونزع عارنا وفداء الخليقة من لعنة الخطية بشكل نهائي. </a:t>
            </a:r>
            <a:r>
              <a:rPr lang="en-SG" altLang="x-none" b="1" dirty="0">
                <a:solidFill>
                  <a:schemeClr val="bg1"/>
                </a:solidFill>
                <a:latin typeface="Arial" panose="020B0604020202020204" pitchFamily="34" charset="0"/>
                <a:cs typeface="Arial" panose="020B0604020202020204" pitchFamily="34" charset="0"/>
              </a:rPr>
              <a:t>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05740051">
            <a:extLst>
              <a:ext uri="{FF2B5EF4-FFF2-40B4-BE49-F238E27FC236}">
                <a16:creationId xmlns:a16="http://schemas.microsoft.com/office/drawing/2014/main" id="{0CA140EA-3FB4-9B69-0AB4-B381134882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extLst>
              <a:ext uri="{FF2B5EF4-FFF2-40B4-BE49-F238E27FC236}">
                <a16:creationId xmlns:a16="http://schemas.microsoft.com/office/drawing/2014/main" id="{D31D8940-29FD-87F4-1928-5DBACFBA0B54}"/>
              </a:ext>
            </a:extLst>
          </p:cNvPr>
          <p:cNvSpPr txBox="1">
            <a:spLocks noChangeArrowheads="1"/>
          </p:cNvSpPr>
          <p:nvPr/>
        </p:nvSpPr>
        <p:spPr bwMode="auto">
          <a:xfrm>
            <a:off x="0" y="0"/>
            <a:ext cx="9144000" cy="325473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ما هو الحل؟</a:t>
            </a:r>
            <a:endParaRPr kumimoji="0" lang="en-US"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بوضع ثقتنا في يسوع للغفران يمكننا أن نختبر غفران الله والإنضمام إلى عائلته الملكية، كفاية ذبيحته تجعلها كاملة، ولا يمكننا فعل شيء لنضيف إليها (أف 2: 8-9)</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05740051">
            <a:extLst>
              <a:ext uri="{FF2B5EF4-FFF2-40B4-BE49-F238E27FC236}">
                <a16:creationId xmlns:a16="http://schemas.microsoft.com/office/drawing/2014/main" id="{AD30F1C1-7339-B0EA-7EC8-FDD961FD1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4" descr="jesus01_b">
            <a:extLst>
              <a:ext uri="{FF2B5EF4-FFF2-40B4-BE49-F238E27FC236}">
                <a16:creationId xmlns:a16="http://schemas.microsoft.com/office/drawing/2014/main" id="{2410E19F-892A-C1D0-4F54-5941788E116E}"/>
              </a:ext>
            </a:extLst>
          </p:cNvPr>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3">
            <a:extLst>
              <a:ext uri="{FF2B5EF4-FFF2-40B4-BE49-F238E27FC236}">
                <a16:creationId xmlns:a16="http://schemas.microsoft.com/office/drawing/2014/main" id="{A9BA6B97-00D1-7DED-9B21-5D53F907A059}"/>
              </a:ext>
            </a:extLst>
          </p:cNvPr>
          <p:cNvSpPr txBox="1">
            <a:spLocks noChangeArrowheads="1"/>
          </p:cNvSpPr>
          <p:nvPr/>
        </p:nvSpPr>
        <p:spPr bwMode="auto">
          <a:xfrm>
            <a:off x="0" y="0"/>
            <a:ext cx="9144000" cy="282385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ما هو الحل؟</a:t>
            </a:r>
            <a:endParaRPr kumimoji="0" lang="en-US" altLang="x-none" sz="25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بسبب كفايته للخلاص فمن دون يسوع لا يوجد رجاء أو وسيلة للخلاص (يو 14: 6، أع 4: 12)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a:extLst>
              <a:ext uri="{FF2B5EF4-FFF2-40B4-BE49-F238E27FC236}">
                <a16:creationId xmlns:a16="http://schemas.microsoft.com/office/drawing/2014/main" id="{9BBBCA4F-1EB9-5AE4-1F70-7E83F7D09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180D434B-6CD1-CB5F-64B4-1DA81CC70B1A}"/>
              </a:ext>
            </a:extLst>
          </p:cNvPr>
          <p:cNvSpPr txBox="1">
            <a:spLocks noChangeArrowheads="1"/>
          </p:cNvSpPr>
          <p:nvPr/>
        </p:nvSpPr>
        <p:spPr bwMode="auto">
          <a:xfrm>
            <a:off x="0" y="0"/>
            <a:ext cx="9144000" cy="1815882"/>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5. ما هو الوقت؟</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4">
            <a:extLst>
              <a:ext uri="{FF2B5EF4-FFF2-40B4-BE49-F238E27FC236}">
                <a16:creationId xmlns:a16="http://schemas.microsoft.com/office/drawing/2014/main" id="{2446C600-C5BC-259D-B7B9-A917E51D8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9091"/>
          <a:stretch>
            <a:fillRect/>
          </a:stretch>
        </p:blipFill>
        <p:spPr bwMode="auto">
          <a:xfrm>
            <a:off x="-14288"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643B22B4-8A15-69B5-7DEF-952583CDDD49}"/>
              </a:ext>
            </a:extLst>
          </p:cNvPr>
          <p:cNvSpPr txBox="1">
            <a:spLocks noChangeArrowheads="1"/>
          </p:cNvSpPr>
          <p:nvPr/>
        </p:nvSpPr>
        <p:spPr bwMode="auto">
          <a:xfrm>
            <a:off x="0" y="0"/>
            <a:ext cx="9144000" cy="2462213"/>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ما هو الوقت؟</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لوقت مثل هذا (أس 4: 14ب).</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B5C4E436-3326-6914-BF44-A734250D7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3955CC47-C8EE-9590-D0D1-2C3187ECF4D1}"/>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ما هو الوقت؟</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بين موت المسيح وقيامته حتى ما قبل مجيئه، عندما سيدين الله أخيراً من خلال المسيح بعدل ويتعامل ببر مع أي وكل خطيئة. وبعد ذلك سيفتتح ملكوته النهائي إلى الأبد في سماء جديدة وأرض جديدة (رؤ ٢١).</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05740051">
            <a:extLst>
              <a:ext uri="{FF2B5EF4-FFF2-40B4-BE49-F238E27FC236}">
                <a16:creationId xmlns:a16="http://schemas.microsoft.com/office/drawing/2014/main" id="{452285CF-8698-49CB-B667-174869140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82DA0D0B-6FE4-6077-960E-4778433397E1}"/>
              </a:ext>
            </a:extLst>
          </p:cNvPr>
          <p:cNvSpPr txBox="1">
            <a:spLocks noChangeArrowheads="1"/>
          </p:cNvSpPr>
          <p:nvPr/>
        </p:nvSpPr>
        <p:spPr bwMode="auto">
          <a:xfrm>
            <a:off x="0" y="0"/>
            <a:ext cx="9144000" cy="52322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05740051">
            <a:extLst>
              <a:ext uri="{FF2B5EF4-FFF2-40B4-BE49-F238E27FC236}">
                <a16:creationId xmlns:a16="http://schemas.microsoft.com/office/drawing/2014/main" id="{DC838AE3-4EC3-8DCE-5BE4-553F67506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4" descr="holy_spirit_sky">
            <a:extLst>
              <a:ext uri="{FF2B5EF4-FFF2-40B4-BE49-F238E27FC236}">
                <a16:creationId xmlns:a16="http://schemas.microsoft.com/office/drawing/2014/main" id="{E1A7384C-BED4-DF8C-17A2-D8CEC7C57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3">
            <a:extLst>
              <a:ext uri="{FF2B5EF4-FFF2-40B4-BE49-F238E27FC236}">
                <a16:creationId xmlns:a16="http://schemas.microsoft.com/office/drawing/2014/main" id="{EDD047EE-2966-ACE3-C4B4-39CDFB1B17E2}"/>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في هذا الإطار الإعلاني وهذه القصة نجد في النهاية مكاننا في عالم الله.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 ما هو الوقت؟</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بينما ننتظر هذه الذروة لعصر الخليقة هذا، كأعضاء في جسد المسيح الكنيسة، نحن مدعوون لنكون مجتمعاً مقدساً من سفراء ملكوت الله هنا على الأرض ونعيش وفقاً لحق كلمته بقوة الروح القدس (2 كو 5: 20؛ رو 8).</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05740051">
            <a:extLst>
              <a:ext uri="{FF2B5EF4-FFF2-40B4-BE49-F238E27FC236}">
                <a16:creationId xmlns:a16="http://schemas.microsoft.com/office/drawing/2014/main" id="{867E78A9-1D2C-D88E-CEA7-E05A16F99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C64A8AAD-FE2F-84B3-04BD-968E094098C0}"/>
              </a:ext>
            </a:extLst>
          </p:cNvPr>
          <p:cNvSpPr txBox="1">
            <a:spLocks noChangeArrowheads="1"/>
          </p:cNvSpPr>
          <p:nvPr/>
        </p:nvSpPr>
        <p:spPr bwMode="auto">
          <a:xfrm>
            <a:off x="0" y="0"/>
            <a:ext cx="8991600" cy="160043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للتلخيص بإيجاز فإن القصة الكتابية والنظرة المسيحية للعالم الذي نعيش فيه هي قصة الخليقة، السقوط، الفداء والإكتمال. </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05740051">
            <a:extLst>
              <a:ext uri="{FF2B5EF4-FFF2-40B4-BE49-F238E27FC236}">
                <a16:creationId xmlns:a16="http://schemas.microsoft.com/office/drawing/2014/main" id="{0E2782C9-85FD-6037-FB97-69EA02D5B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E0660F20-1D30-0A09-37F0-D2007C8277C1}"/>
              </a:ext>
            </a:extLst>
          </p:cNvPr>
          <p:cNvSpPr txBox="1">
            <a:spLocks noChangeArrowheads="1"/>
          </p:cNvSpPr>
          <p:nvPr/>
        </p:nvSpPr>
        <p:spPr bwMode="auto">
          <a:xfrm>
            <a:off x="0" y="0"/>
            <a:ext cx="89916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63700" indent="-51435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ث. للتلخيص بإيجاز فإن القصة الكتابية والنظرة المسيحية للعالم الذي نعيش فيه هي قصة الخليقة، السقوط، الفداء والإكتمال. </a:t>
            </a:r>
            <a:endParaRPr kumimoji="0" lang="th-TH" altLang="x-none" sz="2800" b="1" i="0" u="none" strike="noStrike" kern="1200" cap="none" spc="0" normalizeH="0" baseline="0" noProof="0" dirty="0">
              <a:ln>
                <a:noFill/>
              </a:ln>
              <a:solidFill>
                <a:srgbClr val="FFFFFF"/>
              </a:solidFill>
              <a:effectLst/>
              <a:uLnTx/>
              <a:uFillTx/>
            </a:endParaRPr>
          </a:p>
          <a:p>
            <a:pPr marL="1149350" lvl="2" indent="0" algn="r" rtl="1" eaLnBrk="1" hangingPunct="1">
              <a:spcBef>
                <a:spcPct val="50000"/>
              </a:spcBef>
              <a:buNone/>
              <a:defRPr/>
            </a:pPr>
            <a:r>
              <a:rPr lang="ar-JO" altLang="en-US" sz="2800" b="1" dirty="0">
                <a:solidFill>
                  <a:schemeClr val="bg1"/>
                </a:solidFill>
                <a:cs typeface="Arial" panose="020B0604020202020204" pitchFamily="34" charset="0"/>
              </a:rPr>
              <a:t>1. السرد الكتابي والسرديات الجزئية الشخصية: تماسك أم صراع؟</a:t>
            </a:r>
            <a:endParaRPr lang="en-US" altLang="en-US" sz="2800" b="1" dirty="0">
              <a:solidFill>
                <a:schemeClr val="bg1"/>
              </a:solidFill>
              <a:cs typeface="Arial" panose="020B0604020202020204" pitchFamily="34"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05740051">
            <a:extLst>
              <a:ext uri="{FF2B5EF4-FFF2-40B4-BE49-F238E27FC236}">
                <a16:creationId xmlns:a16="http://schemas.microsoft.com/office/drawing/2014/main" id="{BE2ABE8F-E44F-91C2-149B-37D560FD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29285534-009E-5E59-FDF7-9F59FAF7A10B}"/>
              </a:ext>
            </a:extLst>
          </p:cNvPr>
          <p:cNvSpPr txBox="1">
            <a:spLocks noChangeArrowheads="1"/>
          </p:cNvSpPr>
          <p:nvPr/>
        </p:nvSpPr>
        <p:spPr bwMode="auto">
          <a:xfrm>
            <a:off x="0" y="0"/>
            <a:ext cx="9144000" cy="289310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63700" indent="-51435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ث. للتلخيص بإيجاز فإن القصة الكتابية والنظرة المسيحية للعالم الذي نعيش فيه هي قصة الخليقة، السقوط، الفداء والإكتمال. </a:t>
            </a:r>
            <a:endParaRPr kumimoji="0" lang="th-TH" altLang="x-none" sz="2800" b="1" i="0" u="none" strike="noStrike" kern="1200" cap="none" spc="0" normalizeH="0" baseline="0" noProof="0" dirty="0">
              <a:ln>
                <a:noFill/>
              </a:ln>
              <a:solidFill>
                <a:srgbClr val="FFFFFF"/>
              </a:solidFill>
              <a:effectLst/>
              <a:uLnTx/>
              <a:uFillTx/>
            </a:endParaRPr>
          </a:p>
          <a:p>
            <a:pPr marL="1149350" marR="0" lvl="2" indent="0" algn="r" defTabSz="914400" rtl="1"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rPr>
              <a:t>1. السرد الكتابي والسرديات الجزئية الشخصية: تماسك أم صراع؟</a:t>
            </a:r>
            <a:endParaRPr kumimoji="0" lang="en-US" altLang="en-US" sz="2800" b="1" i="0" u="none" strike="noStrike" kern="1200" cap="none" spc="0" normalizeH="0" baseline="0" noProof="0" dirty="0">
              <a:ln>
                <a:noFill/>
              </a:ln>
              <a:solidFill>
                <a:schemeClr val="bg1">
                  <a:lumMod val="65000"/>
                </a:schemeClr>
              </a:solidFill>
              <a:effectLst/>
              <a:uLnTx/>
              <a:uFillTx/>
              <a:cs typeface="Arial" panose="020B0604020202020204" pitchFamily="34" charset="0"/>
            </a:endParaRPr>
          </a:p>
          <a:p>
            <a:pPr marL="1149350" lvl="2" indent="0" algn="r" rtl="1" eaLnBrk="1" hangingPunct="1">
              <a:spcBef>
                <a:spcPct val="50000"/>
              </a:spcBef>
              <a:buNone/>
              <a:defRPr/>
            </a:pPr>
            <a:r>
              <a:rPr lang="ar-JO" altLang="en-US" sz="2800" b="1" dirty="0">
                <a:solidFill>
                  <a:schemeClr val="bg1"/>
                </a:solidFill>
                <a:cs typeface="Arial" panose="020B0604020202020204" pitchFamily="34" charset="0"/>
              </a:rPr>
              <a:t>2. الماضي/ الحاضر والمستقبل: العمل نحو التقارب والمراسلة. </a:t>
            </a:r>
            <a:endParaRPr lang="en-US" altLang="en-US" sz="2800" b="1" dirty="0">
              <a:solidFill>
                <a:schemeClr val="bg1"/>
              </a:solidFill>
              <a:cs typeface="Arial" panose="020B0604020202020204" pitchFamily="34" charset="0"/>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05740051">
            <a:extLst>
              <a:ext uri="{FF2B5EF4-FFF2-40B4-BE49-F238E27FC236}">
                <a16:creationId xmlns:a16="http://schemas.microsoft.com/office/drawing/2014/main" id="{FB82CEDB-BDA3-87C0-8B39-575572C67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a:extLst>
              <a:ext uri="{FF2B5EF4-FFF2-40B4-BE49-F238E27FC236}">
                <a16:creationId xmlns:a16="http://schemas.microsoft.com/office/drawing/2014/main" id="{5D64935F-6111-C960-01C2-E9ABBA3775A6}"/>
              </a:ext>
            </a:extLst>
          </p:cNvPr>
          <p:cNvSpPr txBox="1">
            <a:spLocks noChangeArrowheads="1"/>
          </p:cNvSpPr>
          <p:nvPr/>
        </p:nvSpPr>
        <p:spPr bwMode="auto">
          <a:xfrm>
            <a:off x="0" y="0"/>
            <a:ext cx="9144000" cy="95410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05740051">
            <a:extLst>
              <a:ext uri="{FF2B5EF4-FFF2-40B4-BE49-F238E27FC236}">
                <a16:creationId xmlns:a16="http://schemas.microsoft.com/office/drawing/2014/main" id="{34BEB833-6983-979D-05B3-1599C7C28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37A2B774-B694-3DB0-561D-222B80C32C80}"/>
              </a:ext>
            </a:extLst>
          </p:cNvPr>
          <p:cNvSpPr txBox="1">
            <a:spLocks noChangeArrowheads="1"/>
          </p:cNvSpPr>
          <p:nvPr/>
        </p:nvSpPr>
        <p:spPr bwMode="auto">
          <a:xfrm>
            <a:off x="0" y="0"/>
            <a:ext cx="9144000" cy="160043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المفهوم المسيحي للترجمة:</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05740051">
            <a:extLst>
              <a:ext uri="{FF2B5EF4-FFF2-40B4-BE49-F238E27FC236}">
                <a16:creationId xmlns:a16="http://schemas.microsoft.com/office/drawing/2014/main" id="{9CC20CFE-2726-9E1B-6B54-83F01F0DB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84DDBA55-0690-3EC6-CDE1-59C041361A0D}"/>
              </a:ext>
            </a:extLst>
          </p:cNvPr>
          <p:cNvSpPr txBox="1">
            <a:spLocks noChangeArrowheads="1"/>
          </p:cNvSpPr>
          <p:nvPr/>
        </p:nvSpPr>
        <p:spPr bwMode="auto">
          <a:xfrm>
            <a:off x="0" y="0"/>
            <a:ext cx="91440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المفهوم المسيحي للترجمة:</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الحاج ومبادئ توطين الترجمة: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05740051">
            <a:extLst>
              <a:ext uri="{FF2B5EF4-FFF2-40B4-BE49-F238E27FC236}">
                <a16:creationId xmlns:a16="http://schemas.microsoft.com/office/drawing/2014/main" id="{97867F54-0A97-5553-6AED-E3C60F03F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3B49EF3C-B8C0-AD81-E0F6-73B979C00543}"/>
              </a:ext>
            </a:extLst>
          </p:cNvPr>
          <p:cNvSpPr txBox="1">
            <a:spLocks noChangeArrowheads="1"/>
          </p:cNvSpPr>
          <p:nvPr/>
        </p:nvSpPr>
        <p:spPr bwMode="auto">
          <a:xfrm>
            <a:off x="0" y="0"/>
            <a:ext cx="9144000" cy="289310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المفهوم المسيحي للترجمة:</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 الحاج ومبادئ توطين الترجمة: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المسيحية، التجسد والترجمة اللانهائية: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05740051">
            <a:extLst>
              <a:ext uri="{FF2B5EF4-FFF2-40B4-BE49-F238E27FC236}">
                <a16:creationId xmlns:a16="http://schemas.microsoft.com/office/drawing/2014/main" id="{410F77E1-2895-8A3B-2968-D871A825BE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C28324F7-21F8-0A1D-9FF4-CAB08CC5B634}"/>
              </a:ext>
            </a:extLst>
          </p:cNvPr>
          <p:cNvSpPr txBox="1">
            <a:spLocks noChangeArrowheads="1"/>
          </p:cNvSpPr>
          <p:nvPr/>
        </p:nvSpPr>
        <p:spPr bwMode="auto">
          <a:xfrm>
            <a:off x="0" y="0"/>
            <a:ext cx="9144000" cy="4401205"/>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المفهوم المسيحي للترجمة:</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الحاج ومبادئ توطين الترجمة: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المسيحية، التجسد والترجمة اللانهائية: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متناسق تماماً مع الحبكة الرئيسية ومرتبط بها بشكل وثيق  ولكن يتم التعبير عنها بشكل فريد (2 كو 3: 2-3، 1 كو 9: 19-23)</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a:extLst>
              <a:ext uri="{FF2B5EF4-FFF2-40B4-BE49-F238E27FC236}">
                <a16:creationId xmlns:a16="http://schemas.microsoft.com/office/drawing/2014/main" id="{33E49EE1-4DEB-3105-A3C9-491A0A4E3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4925"/>
            <a:ext cx="9163050" cy="689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795" name="Text Box 3">
            <a:extLst>
              <a:ext uri="{FF2B5EF4-FFF2-40B4-BE49-F238E27FC236}">
                <a16:creationId xmlns:a16="http://schemas.microsoft.com/office/drawing/2014/main" id="{B9213C0A-6F8F-8E24-0044-6B4E6421B15A}"/>
              </a:ext>
            </a:extLst>
          </p:cNvPr>
          <p:cNvSpPr txBox="1">
            <a:spLocks noChangeArrowheads="1"/>
          </p:cNvSpPr>
          <p:nvPr/>
        </p:nvSpPr>
        <p:spPr bwMode="auto">
          <a:xfrm>
            <a:off x="0" y="0"/>
            <a:ext cx="9144000" cy="351634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a:spcBef>
                <a:spcPct val="20000"/>
              </a:spcBef>
              <a:buChar char="•"/>
              <a:defRPr sz="3200">
                <a:solidFill>
                  <a:schemeClr val="tx1"/>
                </a:solidFill>
                <a:latin typeface="Arial" panose="020B0604020202020204" pitchFamily="34" charset="0"/>
                <a:cs typeface="Angsana New" panose="02020603050405020304" pitchFamily="18" charset="-34"/>
              </a:defRPr>
            </a:lvl1pPr>
            <a:lvl2pPr marL="1168400" indent="-71120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625600" indent="-7112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885950" indent="-51435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أ. المفهوم المسيحي للترجمة:</a:t>
            </a:r>
            <a:endParaRPr kumimoji="0" lang="en-US" altLang="x-none" sz="2800" b="0" i="0" u="none" strike="noStrike" kern="1200" cap="none" spc="0" normalizeH="0" baseline="0" noProof="0" dirty="0">
              <a:ln>
                <a:noFill/>
              </a:ln>
              <a:solidFill>
                <a:srgbClr val="FFFFFF"/>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cs typeface="Arial" panose="020B0604020202020204" pitchFamily="34" charset="0"/>
              </a:rPr>
              <a:t>1. الحاج ومبادئ توطين الترجمة:</a:t>
            </a:r>
            <a:endParaRPr kumimoji="0" lang="en-US" altLang="x-none" sz="2800" b="1" i="0" u="none" strike="noStrike" kern="1200" cap="none" spc="0" normalizeH="0" baseline="0" noProof="0" dirty="0">
              <a:ln>
                <a:noFill/>
              </a:ln>
              <a:solidFill>
                <a:srgbClr val="FFFFFF">
                  <a:lumMod val="65000"/>
                </a:srgbClr>
              </a:solidFill>
              <a:effectLst/>
              <a:uLnTx/>
              <a:uFillTx/>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cs typeface="Arial" panose="020B0604020202020204" pitchFamily="34" charset="0"/>
              </a:rPr>
              <a:t>2. المسيحية، التجسد والترجمة اللانهائية:</a:t>
            </a:r>
            <a:endParaRPr kumimoji="0" lang="en-US" altLang="x-none" sz="2800" b="1" i="0" u="none" strike="noStrike" kern="1200" cap="none" spc="0" normalizeH="0" baseline="0" noProof="0" dirty="0">
              <a:ln>
                <a:noFill/>
              </a:ln>
              <a:solidFill>
                <a:srgbClr val="FFFFFF"/>
              </a:solidFill>
              <a:effectLst/>
              <a:uLnTx/>
              <a:uFillTx/>
              <a:cs typeface="Arial" panose="020B0604020202020204" pitchFamily="34" charset="0"/>
            </a:endParaRPr>
          </a:p>
          <a:p>
            <a:pPr marL="1371600" lvl="3" indent="0" algn="r" rtl="1" eaLnBrk="1" hangingPunct="1">
              <a:spcBef>
                <a:spcPct val="50000"/>
              </a:spcBef>
              <a:buNone/>
              <a:defRPr/>
            </a:pPr>
            <a:r>
              <a:rPr lang="ar-JO" altLang="en-US" sz="2700" b="1" dirty="0">
                <a:solidFill>
                  <a:schemeClr val="bg1"/>
                </a:solidFill>
                <a:cs typeface="Arial" panose="020B0604020202020204" pitchFamily="34" charset="0"/>
              </a:rPr>
              <a:t>ب) تعبير سيمفوني (مقابل الصوت الأحادي) (رؤ 7: 9-10)</a:t>
            </a:r>
            <a:endParaRPr lang="en-US" altLang="en-US" sz="2700" b="1" dirty="0">
              <a:solidFill>
                <a:schemeClr val="bg1"/>
              </a:solidFill>
              <a:cs typeface="Arial" panose="020B0604020202020204" pitchFamily="34"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05740051">
            <a:extLst>
              <a:ext uri="{FF2B5EF4-FFF2-40B4-BE49-F238E27FC236}">
                <a16:creationId xmlns:a16="http://schemas.microsoft.com/office/drawing/2014/main" id="{FBB2C7CF-62D4-53DD-D81C-CC2C72AAC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5" descr="helixnebula">
            <a:extLst>
              <a:ext uri="{FF2B5EF4-FFF2-40B4-BE49-F238E27FC236}">
                <a16:creationId xmlns:a16="http://schemas.microsoft.com/office/drawing/2014/main" id="{C6A43E2F-3416-D0F4-E40E-E12B7130B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3">
            <a:extLst>
              <a:ext uri="{FF2B5EF4-FFF2-40B4-BE49-F238E27FC236}">
                <a16:creationId xmlns:a16="http://schemas.microsoft.com/office/drawing/2014/main" id="{418493A5-1ED9-256F-DE2E-2A93F377CE2F}"/>
              </a:ext>
            </a:extLst>
          </p:cNvPr>
          <p:cNvSpPr txBox="1">
            <a:spLocks noChangeArrowheads="1"/>
          </p:cNvSpPr>
          <p:nvPr/>
        </p:nvSpPr>
        <p:spPr bwMode="auto">
          <a:xfrm>
            <a:off x="0" y="0"/>
            <a:ext cx="9144000" cy="2031325"/>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05740051">
            <a:extLst>
              <a:ext uri="{FF2B5EF4-FFF2-40B4-BE49-F238E27FC236}">
                <a16:creationId xmlns:a16="http://schemas.microsoft.com/office/drawing/2014/main" id="{6D8D064B-E2D9-BFEC-DE86-EE50D25A4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3">
            <a:extLst>
              <a:ext uri="{FF2B5EF4-FFF2-40B4-BE49-F238E27FC236}">
                <a16:creationId xmlns:a16="http://schemas.microsoft.com/office/drawing/2014/main" id="{3027A572-7B19-AA7C-A07B-D1C61B5A2A56}"/>
              </a:ext>
            </a:extLst>
          </p:cNvPr>
          <p:cNvSpPr txBox="1">
            <a:spLocks noChangeArrowheads="1"/>
          </p:cNvSpPr>
          <p:nvPr/>
        </p:nvSpPr>
        <p:spPr bwMode="auto">
          <a:xfrm>
            <a:off x="0" y="0"/>
            <a:ext cx="9144000" cy="160043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مبادئ وضع السياق المسيحي داخل أي سياق ثقافي:</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05740051">
            <a:extLst>
              <a:ext uri="{FF2B5EF4-FFF2-40B4-BE49-F238E27FC236}">
                <a16:creationId xmlns:a16="http://schemas.microsoft.com/office/drawing/2014/main" id="{1C11D31E-DBD1-56C2-F5C0-122E1D6EB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D6FF588E-9DF6-712A-23D0-BE92459330C5}"/>
              </a:ext>
            </a:extLst>
          </p:cNvPr>
          <p:cNvSpPr txBox="1">
            <a:spLocks noChangeArrowheads="1"/>
          </p:cNvSpPr>
          <p:nvPr/>
        </p:nvSpPr>
        <p:spPr bwMode="auto">
          <a:xfrm>
            <a:off x="0" y="0"/>
            <a:ext cx="91440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نقاط انطلاق مهمة: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05740051">
            <a:extLst>
              <a:ext uri="{FF2B5EF4-FFF2-40B4-BE49-F238E27FC236}">
                <a16:creationId xmlns:a16="http://schemas.microsoft.com/office/drawing/2014/main" id="{F22D69E8-0D36-0104-A39D-63E541347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3B982287-2FBF-F613-41B8-15EEB34F77BE}"/>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نقاط انطلاق مهمة: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يجب أن تعرف الثقافة جيداً بما يكفي لتمييز المعاني المنسوبة ثقافياً، وأهمية القصص، الممارسات، القيم، المشاعر والمعتقدات الثقافية المتنوعة. </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05740051">
            <a:extLst>
              <a:ext uri="{FF2B5EF4-FFF2-40B4-BE49-F238E27FC236}">
                <a16:creationId xmlns:a16="http://schemas.microsoft.com/office/drawing/2014/main" id="{6FAE5CAB-B08B-AC1E-FBDE-55BACC72B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 Box 4">
            <a:extLst>
              <a:ext uri="{FF2B5EF4-FFF2-40B4-BE49-F238E27FC236}">
                <a16:creationId xmlns:a16="http://schemas.microsoft.com/office/drawing/2014/main" id="{5CBA76A6-C9A7-20EB-54EF-25923C9841C6}"/>
              </a:ext>
            </a:extLst>
          </p:cNvPr>
          <p:cNvSpPr txBox="1">
            <a:spLocks noChangeArrowheads="1"/>
          </p:cNvSpPr>
          <p:nvPr/>
        </p:nvSpPr>
        <p:spPr bwMode="auto">
          <a:xfrm>
            <a:off x="495300" y="374650"/>
            <a:ext cx="8153400" cy="4339650"/>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ngsana New" panose="02020603050405020304" pitchFamily="18" charset="-34"/>
              </a:defRPr>
            </a:lvl1pPr>
            <a:lvl2pPr marL="742950" indent="-28575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143000" indent="-2286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algn="r" rtl="1" eaLnBrk="1" hangingPunct="1">
              <a:spcBef>
                <a:spcPct val="0"/>
              </a:spcBef>
              <a:buFontTx/>
              <a:buNone/>
            </a:pPr>
            <a:r>
              <a:rPr lang="ar-JO" altLang="en-US" sz="2300" b="1" dirty="0">
                <a:solidFill>
                  <a:srgbClr val="FFFF00"/>
                </a:solidFill>
                <a:cs typeface="Arial" panose="020B0604020202020204" pitchFamily="34" charset="0"/>
              </a:rPr>
              <a:t>هناك خطران كبيران في تجاهل العقل العلماني - ليس فقط لأننا، كما قال كالفن، نفتقد مواهب الله الموزعة حتى على غير المؤمنين بنعمته العامة، ولكن لأننا لا نملك أي وسيلة لمعرفة إلى أي مدى نحن أنفسنا متشكلون. وقد تشكلت ولو بشكل غير مباشر، من خلال هذه الإتجاهات في الفكر العلماني. . . . لكي نحكم على أفكارنا يجب أن نعرف شيئين بقدر ما نستطيع: قوى العالم التي تشكل أفكارنا، وحقائق الكتاب المقدس التي تصحح أفكارنا وتكشف لنا الله ووعوده الخلاصية. أولئك الذين لا يهتمون بقراءة الكتب العلمانية سوف يعانون من الفقر وسيكونون عرضة للإغواء الخفي وغير المباشر، في حين أن أولئك الذين لا يدرسون الكتاب المقدس بعناية سوف يفقدون خطهم الراسخ في الحكم على الحقيقة من الخطأ، والإيمان من عدم الإيمان، والصواب من الخطأ.</a:t>
            </a:r>
            <a:endParaRPr lang="en-US" altLang="en-US" sz="2300" b="1" dirty="0">
              <a:solidFill>
                <a:srgbClr val="FFFF00"/>
              </a:solidFill>
              <a:cs typeface="Arial" panose="020B0604020202020204" pitchFamily="34" charset="0"/>
            </a:endParaRPr>
          </a:p>
          <a:p>
            <a:pPr eaLnBrk="1" hangingPunct="1">
              <a:spcBef>
                <a:spcPct val="0"/>
              </a:spcBef>
              <a:buFontTx/>
              <a:buNone/>
            </a:pPr>
            <a:endParaRPr lang="en-US" altLang="en-US" sz="2300" b="1" dirty="0">
              <a:solidFill>
                <a:srgbClr val="FFFF00"/>
              </a:solidFill>
              <a:cs typeface="Arial" panose="020B0604020202020204" pitchFamily="34" charset="0"/>
            </a:endParaRPr>
          </a:p>
          <a:p>
            <a:pPr algn="ctr" eaLnBrk="1" hangingPunct="1">
              <a:spcBef>
                <a:spcPct val="0"/>
              </a:spcBef>
              <a:buFontTx/>
              <a:buNone/>
            </a:pPr>
            <a:r>
              <a:rPr lang="ar-JO" altLang="en-US" sz="2300" b="1" dirty="0">
                <a:solidFill>
                  <a:srgbClr val="FFFF00"/>
                </a:solidFill>
                <a:cs typeface="Arial" panose="020B0604020202020204" pitchFamily="34" charset="0"/>
              </a:rPr>
              <a:t>مايكل س. هورتون، أين الكنيسة في العالم؟، 67</a:t>
            </a:r>
            <a:endParaRPr lang="th-TH" altLang="en-US" sz="2300" b="1" dirty="0">
              <a:solidFill>
                <a:srgbClr val="FFFF00"/>
              </a:solidFil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05740051">
            <a:extLst>
              <a:ext uri="{FF2B5EF4-FFF2-40B4-BE49-F238E27FC236}">
                <a16:creationId xmlns:a16="http://schemas.microsoft.com/office/drawing/2014/main" id="{0E32AD36-5392-1DCE-979C-07FA8F167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descr="scripture">
            <a:extLst>
              <a:ext uri="{FF2B5EF4-FFF2-40B4-BE49-F238E27FC236}">
                <a16:creationId xmlns:a16="http://schemas.microsoft.com/office/drawing/2014/main" id="{D0CB3BCE-A5BD-2A7A-4B46-7A6FE0658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a:extLst>
              <a:ext uri="{FF2B5EF4-FFF2-40B4-BE49-F238E27FC236}">
                <a16:creationId xmlns:a16="http://schemas.microsoft.com/office/drawing/2014/main" id="{9584746F-7AAF-6D0D-0B78-4A7A0D48FCAE}"/>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نقاط انطلاق مهمة: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يجب أن تعرف كلمة الله والقصة الكتابية جيداً بشكل كافٍ لتعرف ما هي المعتقدات، القيم، المشاعر، والممارسات المسيحية المميزة الت ينبغي تعزيزها وغرسها في الكنيسة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05740051">
            <a:extLst>
              <a:ext uri="{FF2B5EF4-FFF2-40B4-BE49-F238E27FC236}">
                <a16:creationId xmlns:a16="http://schemas.microsoft.com/office/drawing/2014/main" id="{A2E9DA4E-8D36-8803-D945-09D7FA9CBC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a:extLst>
              <a:ext uri="{FF2B5EF4-FFF2-40B4-BE49-F238E27FC236}">
                <a16:creationId xmlns:a16="http://schemas.microsoft.com/office/drawing/2014/main" id="{22B66080-FDF5-3842-7DF4-6783DF7D49C2}"/>
              </a:ext>
            </a:extLst>
          </p:cNvPr>
          <p:cNvSpPr txBox="1">
            <a:spLocks noChangeArrowheads="1"/>
          </p:cNvSpPr>
          <p:nvPr/>
        </p:nvSpPr>
        <p:spPr bwMode="auto">
          <a:xfrm>
            <a:off x="0" y="0"/>
            <a:ext cx="9144000" cy="3754874"/>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نقاط انطلاق مهمة: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عليك أن تعرف كيف تأخذ هذه الحقائق الكتابية التي تم التعبير عنها ثقافياً في وقت حدوثها / تكوينها واستخراجها من تلك السياقات لتطوير مبادئ للإستخدام في سياقات ثقافية أخرى. </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05740051">
            <a:extLst>
              <a:ext uri="{FF2B5EF4-FFF2-40B4-BE49-F238E27FC236}">
                <a16:creationId xmlns:a16="http://schemas.microsoft.com/office/drawing/2014/main" id="{6E6B43C9-9B28-6FC0-55AC-DC769DFB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3">
            <a:extLst>
              <a:ext uri="{FF2B5EF4-FFF2-40B4-BE49-F238E27FC236}">
                <a16:creationId xmlns:a16="http://schemas.microsoft.com/office/drawing/2014/main" id="{BBF5DCE1-5DCC-F74B-8A4C-A8E5D997160D}"/>
              </a:ext>
            </a:extLst>
          </p:cNvPr>
          <p:cNvSpPr txBox="1">
            <a:spLocks noChangeArrowheads="1"/>
          </p:cNvSpPr>
          <p:nvPr/>
        </p:nvSpPr>
        <p:spPr bwMode="auto">
          <a:xfrm>
            <a:off x="3175" y="0"/>
            <a:ext cx="9144000" cy="4185761"/>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نقاط انطلاق مهمة:</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ثم يجب أن تعرف كيفية إعادة التعبير عن هذه الخطوط، المبادئ، المعتقدات، القيم، العواطف والممارسات في الثقافة الجديدة بطريقة تحتضن الثقافة في تعبيراتها المناسبة مع رفض أي جوانب تتعارض مع الجوانب الكتابية.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05740051">
            <a:extLst>
              <a:ext uri="{FF2B5EF4-FFF2-40B4-BE49-F238E27FC236}">
                <a16:creationId xmlns:a16="http://schemas.microsoft.com/office/drawing/2014/main" id="{CBAAEFCA-2BE0-E5E9-5315-45ED1E433B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B49DEB30-A4E5-635F-A26B-F2CE62282ED5}"/>
              </a:ext>
            </a:extLst>
          </p:cNvPr>
          <p:cNvSpPr txBox="1">
            <a:spLocks noChangeArrowheads="1"/>
          </p:cNvSpPr>
          <p:nvPr/>
        </p:nvSpPr>
        <p:spPr bwMode="auto">
          <a:xfrm>
            <a:off x="0" y="0"/>
            <a:ext cx="91440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التمييز بين المعايير الكتابية والأشكال الثقافية.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05740051">
            <a:extLst>
              <a:ext uri="{FF2B5EF4-FFF2-40B4-BE49-F238E27FC236}">
                <a16:creationId xmlns:a16="http://schemas.microsoft.com/office/drawing/2014/main" id="{07CC91F3-9DE2-C92C-49A2-C9094CD70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a:extLst>
              <a:ext uri="{FF2B5EF4-FFF2-40B4-BE49-F238E27FC236}">
                <a16:creationId xmlns:a16="http://schemas.microsoft.com/office/drawing/2014/main" id="{D601057B-5971-8919-9AEE-F25D1BBCF8CB}"/>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2. التمييز بين المعايير الكتابية والأشكال الثقافية.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تمييز الفرق بين المعتقدات، القيم، العواطف والممارسات المحايدة ثقافياً والمشحونة روحياً.</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05740051">
            <a:extLst>
              <a:ext uri="{FF2B5EF4-FFF2-40B4-BE49-F238E27FC236}">
                <a16:creationId xmlns:a16="http://schemas.microsoft.com/office/drawing/2014/main" id="{F8D1F5CD-47A6-27D4-2273-8333576390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30DF6BD6-F9B1-79E4-FDC9-268C5245CEE1}"/>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rPr>
              <a:t>2. التمييز بين المعايير الكتابية والأشكال الثقافية.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3. تمييز الفرق بين المعتقدات، القيم، العواطف والممارسات المحايدة ثقافياً والمشحونة روحياً.</a:t>
            </a:r>
            <a:endParaRPr kumimoji="0" lang="en-US" altLang="x-none" sz="2800" b="0"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endParaRPr>
          </a:p>
          <a:p>
            <a:pPr marL="914400" lvl="2" indent="0" algn="r" rtl="1" eaLnBrk="1" hangingPunct="1">
              <a:spcBef>
                <a:spcPct val="50000"/>
              </a:spcBef>
              <a:defRPr/>
            </a:pPr>
            <a:r>
              <a:rPr lang="ar-JO" altLang="x-none" b="1" dirty="0">
                <a:solidFill>
                  <a:schemeClr val="bg1"/>
                </a:solidFill>
              </a:rPr>
              <a:t>4. اسعى نحو كل من الملائمة والبساطة دون مساومة.</a:t>
            </a:r>
            <a:endParaRPr lang="en-US" altLang="x-none" dirty="0">
              <a:solidFill>
                <a:schemeClr val="bg1"/>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05740051">
            <a:extLst>
              <a:ext uri="{FF2B5EF4-FFF2-40B4-BE49-F238E27FC236}">
                <a16:creationId xmlns:a16="http://schemas.microsoft.com/office/drawing/2014/main" id="{EEF8DFA1-6BF5-BFBF-3E7F-95AA4A971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4" descr="helixnebula">
            <a:extLst>
              <a:ext uri="{FF2B5EF4-FFF2-40B4-BE49-F238E27FC236}">
                <a16:creationId xmlns:a16="http://schemas.microsoft.com/office/drawing/2014/main" id="{6DF73F50-B6AA-85D5-409A-5F415AD0A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3">
            <a:extLst>
              <a:ext uri="{FF2B5EF4-FFF2-40B4-BE49-F238E27FC236}">
                <a16:creationId xmlns:a16="http://schemas.microsoft.com/office/drawing/2014/main" id="{C9590511-5962-CC70-4E39-D2B5D336494F}"/>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خليقته:</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05740051">
            <a:extLst>
              <a:ext uri="{FF2B5EF4-FFF2-40B4-BE49-F238E27FC236}">
                <a16:creationId xmlns:a16="http://schemas.microsoft.com/office/drawing/2014/main" id="{8E779EEE-685B-D8FF-F2E7-E2220767CE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3C293A7C-A92B-60A6-038C-252CD0675FBD}"/>
              </a:ext>
            </a:extLst>
          </p:cNvPr>
          <p:cNvSpPr txBox="1">
            <a:spLocks noChangeArrowheads="1"/>
          </p:cNvSpPr>
          <p:nvPr/>
        </p:nvSpPr>
        <p:spPr bwMode="auto">
          <a:xfrm>
            <a:off x="0" y="0"/>
            <a:ext cx="91440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5. حاول أن تأخذت كل عناصر ذات صلة بعين الإعتبار.</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05740051">
            <a:extLst>
              <a:ext uri="{FF2B5EF4-FFF2-40B4-BE49-F238E27FC236}">
                <a16:creationId xmlns:a16="http://schemas.microsoft.com/office/drawing/2014/main" id="{53BF5BDA-7997-E951-70DC-00E5FC251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3C197376-1083-2ACA-3592-1EBF9E8413C1}"/>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5. حاول أن تأخذت كل عناصر ذات صلة بعين الإعتبار.</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6. اسأل باستمرار عن الأسباب الكامنة خلف الممارسة، القيمة، العاطفة والمعتقد الثقافي.</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05740051">
            <a:extLst>
              <a:ext uri="{FF2B5EF4-FFF2-40B4-BE49-F238E27FC236}">
                <a16:creationId xmlns:a16="http://schemas.microsoft.com/office/drawing/2014/main" id="{BBCA0937-36D5-A0BB-2D69-7F1086D43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3">
            <a:extLst>
              <a:ext uri="{FF2B5EF4-FFF2-40B4-BE49-F238E27FC236}">
                <a16:creationId xmlns:a16="http://schemas.microsoft.com/office/drawing/2014/main" id="{2DE43A82-37D6-24AC-E739-42734753DD8D}"/>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7. ارشادات بول هايبرت حول وضع السياق النقدي للمعتقدات، القيم، العواطف والعادات.</a:t>
            </a:r>
            <a:endParaRPr lang="en-US" altLang="x-none" b="1" dirty="0">
              <a:solidFill>
                <a:schemeClr val="bg1"/>
              </a:solidFill>
              <a:latin typeface="Arial" panose="020B0604020202020204" pitchFamily="34" charset="0"/>
              <a:cs typeface="Arial" panose="020B0604020202020204" pitchFamily="34" charset="0"/>
            </a:endParaRPr>
          </a:p>
        </p:txBody>
      </p:sp>
      <p:pic>
        <p:nvPicPr>
          <p:cNvPr id="68611" name="Picture 4" descr="Hiebert">
            <a:extLst>
              <a:ext uri="{FF2B5EF4-FFF2-40B4-BE49-F238E27FC236}">
                <a16:creationId xmlns:a16="http://schemas.microsoft.com/office/drawing/2014/main" id="{FAC49CEB-4C36-8699-5774-F67C0041D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4419600"/>
            <a:ext cx="1890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05740051">
            <a:extLst>
              <a:ext uri="{FF2B5EF4-FFF2-40B4-BE49-F238E27FC236}">
                <a16:creationId xmlns:a16="http://schemas.microsoft.com/office/drawing/2014/main" id="{DBF240C1-68CE-BF63-CCE3-F55FE60C1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C5B5A784-0A3F-9E0D-C5BE-CB99ABF895F4}"/>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ارشادات بول هايبرت حول وضع السياق النقدي للمعتقدات، القيم، العواطف والعادات.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التبني</a:t>
            </a:r>
            <a:endParaRPr lang="en-US" altLang="x-none" b="1" dirty="0">
              <a:solidFill>
                <a:schemeClr val="bg1"/>
              </a:solidFill>
              <a:latin typeface="Arial" panose="020B0604020202020204" pitchFamily="34" charset="0"/>
              <a:cs typeface="Arial" panose="020B0604020202020204" pitchFamily="34" charset="0"/>
            </a:endParaRPr>
          </a:p>
        </p:txBody>
      </p:sp>
      <p:pic>
        <p:nvPicPr>
          <p:cNvPr id="69635" name="Picture 5" descr="Hiebert">
            <a:extLst>
              <a:ext uri="{FF2B5EF4-FFF2-40B4-BE49-F238E27FC236}">
                <a16:creationId xmlns:a16="http://schemas.microsoft.com/office/drawing/2014/main" id="{68AC7665-0610-8A17-52F0-F5E0DEA20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4419600"/>
            <a:ext cx="1890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05740051">
            <a:extLst>
              <a:ext uri="{FF2B5EF4-FFF2-40B4-BE49-F238E27FC236}">
                <a16:creationId xmlns:a16="http://schemas.microsoft.com/office/drawing/2014/main" id="{2EA3C893-C2AB-F1C6-836B-EC1C444DE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C26167BC-BEC6-D92B-5F44-A85FA58EDB64}"/>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ارشادات بول هايبرت حول وضع السياق النقدي للمعتقدات، القيم، العواطف والعادات.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التبني</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الرفض</a:t>
            </a:r>
            <a:endParaRPr lang="en-US" altLang="x-none" b="1" dirty="0">
              <a:solidFill>
                <a:schemeClr val="bg1"/>
              </a:solidFill>
              <a:latin typeface="Arial" panose="020B0604020202020204" pitchFamily="34" charset="0"/>
              <a:cs typeface="Arial" panose="020B0604020202020204" pitchFamily="34" charset="0"/>
            </a:endParaRPr>
          </a:p>
        </p:txBody>
      </p:sp>
      <p:pic>
        <p:nvPicPr>
          <p:cNvPr id="70659" name="Picture 5" descr="Hiebert">
            <a:extLst>
              <a:ext uri="{FF2B5EF4-FFF2-40B4-BE49-F238E27FC236}">
                <a16:creationId xmlns:a16="http://schemas.microsoft.com/office/drawing/2014/main" id="{D700B028-388B-1DD9-B216-7BD0B8911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4419600"/>
            <a:ext cx="1890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05740051">
            <a:extLst>
              <a:ext uri="{FF2B5EF4-FFF2-40B4-BE49-F238E27FC236}">
                <a16:creationId xmlns:a16="http://schemas.microsoft.com/office/drawing/2014/main" id="{6135228A-8DF7-B99E-0C65-43CB5E360D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9CA747E2-2B3A-E537-9F3D-2BC339DB25E5}"/>
              </a:ext>
            </a:extLst>
          </p:cNvPr>
          <p:cNvSpPr txBox="1">
            <a:spLocks noChangeArrowheads="1"/>
          </p:cNvSpPr>
          <p:nvPr/>
        </p:nvSpPr>
        <p:spPr bwMode="auto">
          <a:xfrm>
            <a:off x="0" y="0"/>
            <a:ext cx="9144000" cy="461664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ارشادات بول هايبرت حول وضع السياق النقدي للمعتقدات، القيم، العواطف والعادات.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التبني</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الرفض</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الإستبدال</a:t>
            </a:r>
            <a:endParaRPr lang="en-US" altLang="x-none" b="1" dirty="0">
              <a:solidFill>
                <a:schemeClr val="bg1"/>
              </a:solidFill>
              <a:latin typeface="Arial" panose="020B0604020202020204" pitchFamily="34" charset="0"/>
              <a:cs typeface="Arial" panose="020B0604020202020204" pitchFamily="34" charset="0"/>
            </a:endParaRPr>
          </a:p>
        </p:txBody>
      </p:sp>
      <p:pic>
        <p:nvPicPr>
          <p:cNvPr id="71683" name="Picture 5" descr="Hiebert">
            <a:extLst>
              <a:ext uri="{FF2B5EF4-FFF2-40B4-BE49-F238E27FC236}">
                <a16:creationId xmlns:a16="http://schemas.microsoft.com/office/drawing/2014/main" id="{CA6428EE-C99D-3B2D-BF50-0845F71DE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8" y="4419600"/>
            <a:ext cx="18907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05740051">
            <a:extLst>
              <a:ext uri="{FF2B5EF4-FFF2-40B4-BE49-F238E27FC236}">
                <a16:creationId xmlns:a16="http://schemas.microsoft.com/office/drawing/2014/main" id="{E219A0B3-FA56-18CA-4A22-F01BC32C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a:extLst>
              <a:ext uri="{FF2B5EF4-FFF2-40B4-BE49-F238E27FC236}">
                <a16:creationId xmlns:a16="http://schemas.microsoft.com/office/drawing/2014/main" id="{09C266F1-4B55-0A25-9A6F-77BEFEAA3A2A}"/>
              </a:ext>
            </a:extLst>
          </p:cNvPr>
          <p:cNvSpPr txBox="1">
            <a:spLocks noChangeArrowheads="1"/>
          </p:cNvSpPr>
          <p:nvPr/>
        </p:nvSpPr>
        <p:spPr bwMode="auto">
          <a:xfrm>
            <a:off x="0" y="0"/>
            <a:ext cx="9144000" cy="526297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 ارشادات بول هايبرت حول وضع السياق النقدي للمعتقدات، القيم، العواطف والعادات.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التبني</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ب. الرفض</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الإستبدال</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التعديل</a:t>
            </a:r>
            <a:endParaRPr lang="en-US" altLang="x-none" b="1" dirty="0">
              <a:solidFill>
                <a:schemeClr val="bg1"/>
              </a:solidFill>
              <a:latin typeface="Arial" panose="020B0604020202020204" pitchFamily="34" charset="0"/>
              <a:cs typeface="Arial" panose="020B0604020202020204" pitchFamily="34" charset="0"/>
            </a:endParaRPr>
          </a:p>
        </p:txBody>
      </p:sp>
      <p:pic>
        <p:nvPicPr>
          <p:cNvPr id="72707" name="Picture 5" descr="Hiebert">
            <a:extLst>
              <a:ext uri="{FF2B5EF4-FFF2-40B4-BE49-F238E27FC236}">
                <a16:creationId xmlns:a16="http://schemas.microsoft.com/office/drawing/2014/main" id="{ABB97510-3D99-E045-4C3D-D0C65CB7D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5105400"/>
            <a:ext cx="1524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05740051">
            <a:extLst>
              <a:ext uri="{FF2B5EF4-FFF2-40B4-BE49-F238E27FC236}">
                <a16:creationId xmlns:a16="http://schemas.microsoft.com/office/drawing/2014/main" id="{5B337DFE-FBE1-4FD7-1135-375DC04E0B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3">
            <a:extLst>
              <a:ext uri="{FF2B5EF4-FFF2-40B4-BE49-F238E27FC236}">
                <a16:creationId xmlns:a16="http://schemas.microsoft.com/office/drawing/2014/main" id="{62FA6746-7AE7-978E-558A-CA090F3AF71B}"/>
              </a:ext>
            </a:extLst>
          </p:cNvPr>
          <p:cNvSpPr txBox="1">
            <a:spLocks noChangeArrowheads="1"/>
          </p:cNvSpPr>
          <p:nvPr/>
        </p:nvSpPr>
        <p:spPr bwMode="auto">
          <a:xfrm>
            <a:off x="22225"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05740051">
            <a:extLst>
              <a:ext uri="{FF2B5EF4-FFF2-40B4-BE49-F238E27FC236}">
                <a16:creationId xmlns:a16="http://schemas.microsoft.com/office/drawing/2014/main" id="{A5AC7BC9-2336-655D-42FB-C7C4C2BFE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BCAEE0A0-6ADE-4993-77C3-F5461854101F}"/>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اختباري:</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05740051">
            <a:extLst>
              <a:ext uri="{FF2B5EF4-FFF2-40B4-BE49-F238E27FC236}">
                <a16:creationId xmlns:a16="http://schemas.microsoft.com/office/drawing/2014/main" id="{5101893A-74E4-B70F-20E9-7C990066A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3">
            <a:extLst>
              <a:ext uri="{FF2B5EF4-FFF2-40B4-BE49-F238E27FC236}">
                <a16:creationId xmlns:a16="http://schemas.microsoft.com/office/drawing/2014/main" id="{2DFC8C91-5826-82BA-2204-F96305AAC1E7}"/>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اختباري:</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وضع بين قوسين:</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05740051">
            <a:extLst>
              <a:ext uri="{FF2B5EF4-FFF2-40B4-BE49-F238E27FC236}">
                <a16:creationId xmlns:a16="http://schemas.microsoft.com/office/drawing/2014/main" id="{95E605BD-9784-E970-B5A1-2749DE0BC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4" descr="helixnebula">
            <a:extLst>
              <a:ext uri="{FF2B5EF4-FFF2-40B4-BE49-F238E27FC236}">
                <a16:creationId xmlns:a16="http://schemas.microsoft.com/office/drawing/2014/main" id="{67AFD77E-CF4D-ADE1-D99F-855A0D3DB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3">
            <a:extLst>
              <a:ext uri="{FF2B5EF4-FFF2-40B4-BE49-F238E27FC236}">
                <a16:creationId xmlns:a16="http://schemas.microsoft.com/office/drawing/2014/main" id="{F2A6F20D-3A18-26C9-3692-00679B5FD42B}"/>
              </a:ext>
            </a:extLst>
          </p:cNvPr>
          <p:cNvSpPr txBox="1">
            <a:spLocks noChangeArrowheads="1"/>
          </p:cNvSpPr>
          <p:nvPr/>
        </p:nvSpPr>
        <p:spPr bwMode="auto">
          <a:xfrm>
            <a:off x="0" y="-7620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خليقته: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حقيقية وحسنة: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05740051">
            <a:extLst>
              <a:ext uri="{FF2B5EF4-FFF2-40B4-BE49-F238E27FC236}">
                <a16:creationId xmlns:a16="http://schemas.microsoft.com/office/drawing/2014/main" id="{69940AE8-DB0B-A769-FF00-560ACFAB3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a:extLst>
              <a:ext uri="{FF2B5EF4-FFF2-40B4-BE49-F238E27FC236}">
                <a16:creationId xmlns:a16="http://schemas.microsoft.com/office/drawing/2014/main" id="{1358320A-7C8E-74AC-3FB0-31AA8FAB168C}"/>
              </a:ext>
            </a:extLst>
          </p:cNvPr>
          <p:cNvSpPr txBox="1">
            <a:spLocks noChangeArrowheads="1"/>
          </p:cNvSpPr>
          <p:nvPr/>
        </p:nvSpPr>
        <p:spPr bwMode="auto">
          <a:xfrm>
            <a:off x="0" y="0"/>
            <a:ext cx="9144000" cy="461664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اختباري:</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وضع بين قوسين:</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مواجهة: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05740051">
            <a:extLst>
              <a:ext uri="{FF2B5EF4-FFF2-40B4-BE49-F238E27FC236}">
                <a16:creationId xmlns:a16="http://schemas.microsoft.com/office/drawing/2014/main" id="{CFA3261F-6ED0-843F-77AA-89915A828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a:extLst>
              <a:ext uri="{FF2B5EF4-FFF2-40B4-BE49-F238E27FC236}">
                <a16:creationId xmlns:a16="http://schemas.microsoft.com/office/drawing/2014/main" id="{28CE08C4-3FB1-FEF3-5870-7F4574B2FB6E}"/>
              </a:ext>
            </a:extLst>
          </p:cNvPr>
          <p:cNvSpPr txBox="1">
            <a:spLocks noChangeArrowheads="1"/>
          </p:cNvSpPr>
          <p:nvPr/>
        </p:nvSpPr>
        <p:spPr bwMode="auto">
          <a:xfrm>
            <a:off x="0" y="0"/>
            <a:ext cx="9144000" cy="526297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اختباري:</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وضع بين قوسين:</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ت. مواجهة: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ث. تقييم:</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05740051">
            <a:extLst>
              <a:ext uri="{FF2B5EF4-FFF2-40B4-BE49-F238E27FC236}">
                <a16:creationId xmlns:a16="http://schemas.microsoft.com/office/drawing/2014/main" id="{5C2895ED-38D2-920E-3B1A-098025951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3">
            <a:extLst>
              <a:ext uri="{FF2B5EF4-FFF2-40B4-BE49-F238E27FC236}">
                <a16:creationId xmlns:a16="http://schemas.microsoft.com/office/drawing/2014/main" id="{79A9FE35-A986-DA19-3FB6-5474E625EB65}"/>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ج. دمج:</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05740051">
            <a:extLst>
              <a:ext uri="{FF2B5EF4-FFF2-40B4-BE49-F238E27FC236}">
                <a16:creationId xmlns:a16="http://schemas.microsoft.com/office/drawing/2014/main" id="{989E004D-95BA-CA98-E473-22E16C4287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3">
            <a:extLst>
              <a:ext uri="{FF2B5EF4-FFF2-40B4-BE49-F238E27FC236}">
                <a16:creationId xmlns:a16="http://schemas.microsoft.com/office/drawing/2014/main" id="{4574C30A-6392-656C-35DB-86A6ABBCF981}"/>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 ضع في اعتبارك أيضاً دوامة اكتساب المعرفة عبر الثقافات الخاصة بموك وأديني.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ج. دمج:</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ح. إعادة الإختبار:</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descr="05740051">
            <a:extLst>
              <a:ext uri="{FF2B5EF4-FFF2-40B4-BE49-F238E27FC236}">
                <a16:creationId xmlns:a16="http://schemas.microsoft.com/office/drawing/2014/main" id="{5B64CEC9-4570-CF17-A1A1-DAF664BD9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3">
            <a:extLst>
              <a:ext uri="{FF2B5EF4-FFF2-40B4-BE49-F238E27FC236}">
                <a16:creationId xmlns:a16="http://schemas.microsoft.com/office/drawing/2014/main" id="{7CD06733-15B3-1B68-E570-18D8E15BF157}"/>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9. أفضل الأشخاص للمساعدة في هذه العملية هم المطلعون على الثقافة (سواء مؤمنين أو غير مؤمنين) والمؤمنون على أسس كتابية.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05740051">
            <a:extLst>
              <a:ext uri="{FF2B5EF4-FFF2-40B4-BE49-F238E27FC236}">
                <a16:creationId xmlns:a16="http://schemas.microsoft.com/office/drawing/2014/main" id="{7A38332F-FF3F-9370-8863-44267CD48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F24CFAEE-F952-FA46-9AE6-A82899E354E5}"/>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9. أفضل الأشخاص للمساعدة في هذه العملية هم المطلعون على الثقافة (سواء مؤمنين أو غير مؤمنين) والمؤمنون على أسس كتابية.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10. أهمية الخيال المملوء بالروح للعملية كلها.</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05740051">
            <a:extLst>
              <a:ext uri="{FF2B5EF4-FFF2-40B4-BE49-F238E27FC236}">
                <a16:creationId xmlns:a16="http://schemas.microsoft.com/office/drawing/2014/main" id="{52C3AE89-F756-264B-B7E8-335EA12BA7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a:extLst>
              <a:ext uri="{FF2B5EF4-FFF2-40B4-BE49-F238E27FC236}">
                <a16:creationId xmlns:a16="http://schemas.microsoft.com/office/drawing/2014/main" id="{CECF1510-7CE2-EA5C-DEA8-1ED7BF8C077D}"/>
              </a:ext>
            </a:extLst>
          </p:cNvPr>
          <p:cNvSpPr txBox="1">
            <a:spLocks noChangeArrowheads="1"/>
          </p:cNvSpPr>
          <p:nvPr/>
        </p:nvSpPr>
        <p:spPr bwMode="auto">
          <a:xfrm>
            <a:off x="0" y="0"/>
            <a:ext cx="9144000" cy="4401205"/>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 مبادئ وضع السياق المسيحي داخل أي سياق ثقافي:</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9. أفضل الأشخاص للمساعدة في هذه العملية هم المطلعون على الثقافة (سواء مؤمنين أو غير مؤمنين) والمؤمنون على أسس كتابية.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10. أهمية الخيال المملوء بالروح للعملية كلها.</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11. قبل كل شيء ثق بكل تواضع في أن الله يقودك في الطريق، ويصححك ويعيد توجيهك أثناء مسيرك.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05740051">
            <a:extLst>
              <a:ext uri="{FF2B5EF4-FFF2-40B4-BE49-F238E27FC236}">
                <a16:creationId xmlns:a16="http://schemas.microsoft.com/office/drawing/2014/main" id="{11D84C63-9865-F8A1-ED47-77EB913DB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4">
            <a:extLst>
              <a:ext uri="{FF2B5EF4-FFF2-40B4-BE49-F238E27FC236}">
                <a16:creationId xmlns:a16="http://schemas.microsoft.com/office/drawing/2014/main" id="{0F4C50D4-FC5D-BB1C-9F76-8265CFB4F071}"/>
              </a:ext>
            </a:extLst>
          </p:cNvPr>
          <p:cNvSpPr txBox="1">
            <a:spLocks noChangeArrowheads="1"/>
          </p:cNvSpPr>
          <p:nvPr/>
        </p:nvSpPr>
        <p:spPr bwMode="auto">
          <a:xfrm>
            <a:off x="381000" y="304800"/>
            <a:ext cx="8370888" cy="3416320"/>
          </a:xfrm>
          <a:prstGeom prst="rect">
            <a:avLst/>
          </a:prstGeom>
          <a:noFill/>
          <a:ln w="635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ngsana New" panose="02020603050405020304" pitchFamily="18" charset="-34"/>
              </a:defRPr>
            </a:lvl1pPr>
            <a:lvl2pPr marL="742950" indent="-285750">
              <a:spcBef>
                <a:spcPct val="20000"/>
              </a:spcBef>
              <a:buChar char="–"/>
              <a:defRPr sz="2800">
                <a:solidFill>
                  <a:schemeClr val="tx1"/>
                </a:solidFill>
                <a:latin typeface="Arial" panose="020B0604020202020204" pitchFamily="34" charset="0"/>
                <a:cs typeface="Angsana New" panose="02020603050405020304" pitchFamily="18" charset="-34"/>
              </a:defRPr>
            </a:lvl2pPr>
            <a:lvl3pPr marL="1143000" indent="-228600">
              <a:spcBef>
                <a:spcPct val="20000"/>
              </a:spcBef>
              <a:buChar char="•"/>
              <a:defRPr sz="2400">
                <a:solidFill>
                  <a:schemeClr val="tx1"/>
                </a:solidFill>
                <a:latin typeface="Arial" panose="020B0604020202020204" pitchFamily="34" charset="0"/>
                <a:cs typeface="Angsana New" panose="02020603050405020304" pitchFamily="18" charset="-34"/>
              </a:defRPr>
            </a:lvl3pPr>
            <a:lvl4pPr marL="1600200" indent="-228600">
              <a:spcBef>
                <a:spcPct val="20000"/>
              </a:spcBef>
              <a:buChar char="–"/>
              <a:defRPr sz="2000">
                <a:solidFill>
                  <a:schemeClr val="tx1"/>
                </a:solidFill>
                <a:latin typeface="Arial" panose="020B0604020202020204" pitchFamily="34" charset="0"/>
                <a:cs typeface="Angsana New" panose="02020603050405020304" pitchFamily="18" charset="-34"/>
              </a:defRPr>
            </a:lvl4pPr>
            <a:lvl5pPr marL="2057400" indent="-228600">
              <a:spcBef>
                <a:spcPct val="20000"/>
              </a:spcBef>
              <a:buChar char="»"/>
              <a:defRPr sz="20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ngsana New" panose="02020603050405020304" pitchFamily="18" charset="-34"/>
              </a:defRPr>
            </a:lvl9pPr>
          </a:lstStyle>
          <a:p>
            <a:pPr algn="r" rtl="1" eaLnBrk="1" hangingPunct="1">
              <a:spcBef>
                <a:spcPct val="0"/>
              </a:spcBef>
              <a:buFontTx/>
              <a:buNone/>
            </a:pPr>
            <a:r>
              <a:rPr lang="ar-JO" altLang="en-US" sz="2800" b="1" dirty="0">
                <a:solidFill>
                  <a:srgbClr val="FFFF00"/>
                </a:solidFill>
                <a:cs typeface="Arial" panose="020B0604020202020204" pitchFamily="34" charset="0"/>
              </a:rPr>
              <a:t>يحمل العاملون عبر الثقافات قيمهم الإجتماعية وتوقعاتهم معهم، عندما ينشئون خدماتات جديدة، غالباً ما يجدون أن دور المتعلم بطيء جداً وصعب جداً بالنسبة لذوقهم ويصرون على زرع المنظمة والقيم التي حملوها من مجتمعاتهم الأصلية. وكلما تمسّكوا بهذه القيم الإجتماعية، أصبحوا أكثر ميلاً إلى عبادة الأوثان، معتمدين على أنظمتهم بدلاً من مخافة الرب.</a:t>
            </a:r>
            <a:endParaRPr lang="en-US" altLang="en-US" sz="2800" b="1" dirty="0">
              <a:solidFill>
                <a:srgbClr val="FFFF00"/>
              </a:solidFill>
              <a:cs typeface="Arial" panose="020B0604020202020204" pitchFamily="34" charset="0"/>
            </a:endParaRPr>
          </a:p>
          <a:p>
            <a:pPr eaLnBrk="1" hangingPunct="1">
              <a:spcBef>
                <a:spcPct val="0"/>
              </a:spcBef>
              <a:buFontTx/>
              <a:buNone/>
            </a:pPr>
            <a:endParaRPr lang="en-US" altLang="en-US" sz="2400" b="1" dirty="0">
              <a:solidFill>
                <a:srgbClr val="FFFF00"/>
              </a:solidFill>
              <a:cs typeface="Arial" panose="020B0604020202020204" pitchFamily="34" charset="0"/>
            </a:endParaRPr>
          </a:p>
          <a:p>
            <a:pPr algn="ctr" eaLnBrk="1" hangingPunct="1">
              <a:spcBef>
                <a:spcPct val="0"/>
              </a:spcBef>
              <a:buFontTx/>
              <a:buNone/>
            </a:pPr>
            <a:r>
              <a:rPr lang="ar-JO" altLang="en-US" sz="2400" b="1" dirty="0">
                <a:solidFill>
                  <a:srgbClr val="FFFF00"/>
                </a:solidFill>
                <a:cs typeface="Arial" panose="020B0604020202020204" pitchFamily="34" charset="0"/>
              </a:rPr>
              <a:t>شيروود لينجنفيلتر، تحويل الثقافة، 172</a:t>
            </a:r>
            <a:endParaRPr lang="th-TH" altLang="en-US" sz="2400" b="1" dirty="0">
              <a:solidFill>
                <a:srgbClr val="FFFF00"/>
              </a:solidFill>
            </a:endParaRPr>
          </a:p>
        </p:txBody>
      </p:sp>
      <p:pic>
        <p:nvPicPr>
          <p:cNvPr id="83971" name="Picture 6" descr="profile-lingenfelter-sherwood">
            <a:extLst>
              <a:ext uri="{FF2B5EF4-FFF2-40B4-BE49-F238E27FC236}">
                <a16:creationId xmlns:a16="http://schemas.microsoft.com/office/drawing/2014/main" id="{FE137C46-3F76-1D40-1ADD-F9FB94870C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54638"/>
            <a:ext cx="14478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05740051">
            <a:extLst>
              <a:ext uri="{FF2B5EF4-FFF2-40B4-BE49-F238E27FC236}">
                <a16:creationId xmlns:a16="http://schemas.microsoft.com/office/drawing/2014/main" id="{CD91D170-2E07-9B61-B956-7F52D3BA1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3">
            <a:extLst>
              <a:ext uri="{FF2B5EF4-FFF2-40B4-BE49-F238E27FC236}">
                <a16:creationId xmlns:a16="http://schemas.microsoft.com/office/drawing/2014/main" id="{82720497-C489-95DB-C884-328579DD4725}"/>
              </a:ext>
            </a:extLst>
          </p:cNvPr>
          <p:cNvSpPr txBox="1">
            <a:spLocks noChangeArrowheads="1"/>
          </p:cNvSpPr>
          <p:nvPr/>
        </p:nvSpPr>
        <p:spPr bwMode="auto">
          <a:xfrm>
            <a:off x="0" y="0"/>
            <a:ext cx="9144000" cy="160043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اختبارات المسيحية ذات السياق الحقيقي:</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05740051">
            <a:extLst>
              <a:ext uri="{FF2B5EF4-FFF2-40B4-BE49-F238E27FC236}">
                <a16:creationId xmlns:a16="http://schemas.microsoft.com/office/drawing/2014/main" id="{EBEF3317-7B6E-AB62-19A7-B95A769BD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C8E916B3-816D-F65F-048D-AF00945DFB78}"/>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إنها لا تساوم على إنجيل يسوع المسيح (أع 17: 31، 1 كو 2: 2، 15: 1-5، غل 1: 6-9)</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05740051">
            <a:extLst>
              <a:ext uri="{FF2B5EF4-FFF2-40B4-BE49-F238E27FC236}">
                <a16:creationId xmlns:a16="http://schemas.microsoft.com/office/drawing/2014/main" id="{D717961A-5255-A1FE-15A3-7C65AA071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helixnebula">
            <a:extLst>
              <a:ext uri="{FF2B5EF4-FFF2-40B4-BE49-F238E27FC236}">
                <a16:creationId xmlns:a16="http://schemas.microsoft.com/office/drawing/2014/main" id="{BAB103B0-EFFE-AE2A-CF96-2469B68A8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4">
            <a:extLst>
              <a:ext uri="{FF2B5EF4-FFF2-40B4-BE49-F238E27FC236}">
                <a16:creationId xmlns:a16="http://schemas.microsoft.com/office/drawing/2014/main" id="{1D2D9C15-1EBA-878F-DDE8-7660FC26A59E}"/>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خليقته: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حقيقية وحسنة:</a:t>
            </a:r>
            <a:endParaRPr kumimoji="0" lang="th-TH"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منظمة وذات معنى:</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05740051">
            <a:extLst>
              <a:ext uri="{FF2B5EF4-FFF2-40B4-BE49-F238E27FC236}">
                <a16:creationId xmlns:a16="http://schemas.microsoft.com/office/drawing/2014/main" id="{25E8CBEB-16C2-B12A-B4EB-E5111D921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6" name="Picture 4" descr="scripture">
            <a:extLst>
              <a:ext uri="{FF2B5EF4-FFF2-40B4-BE49-F238E27FC236}">
                <a16:creationId xmlns:a16="http://schemas.microsoft.com/office/drawing/2014/main" id="{B016FF73-703A-0EA6-5FF6-B8AE2D3B3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3">
            <a:extLst>
              <a:ext uri="{FF2B5EF4-FFF2-40B4-BE49-F238E27FC236}">
                <a16:creationId xmlns:a16="http://schemas.microsoft.com/office/drawing/2014/main" id="{C5C32554-D4E7-2582-7FA9-B6771A68CE7A}"/>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إنها تجعل كلمة الله الأولوية القصوى (عب 4: 12، 2 تي 1: 13-14، 2: 1-2، 15، 3: 16-17)</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05740051">
            <a:extLst>
              <a:ext uri="{FF2B5EF4-FFF2-40B4-BE49-F238E27FC236}">
                <a16:creationId xmlns:a16="http://schemas.microsoft.com/office/drawing/2014/main" id="{498BEC1C-C825-2985-C263-F6C662D21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4" descr="scripture">
            <a:extLst>
              <a:ext uri="{FF2B5EF4-FFF2-40B4-BE49-F238E27FC236}">
                <a16:creationId xmlns:a16="http://schemas.microsoft.com/office/drawing/2014/main" id="{2D77995D-367E-412A-3C38-CAAB94F95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3">
            <a:extLst>
              <a:ext uri="{FF2B5EF4-FFF2-40B4-BE49-F238E27FC236}">
                <a16:creationId xmlns:a16="http://schemas.microsoft.com/office/drawing/2014/main" id="{B815E55E-B99D-3F15-94FF-3E11C4B8C132}"/>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إنها تجعل كلمة الله الأولوية القصوى (عب 4: 12، 2 تي 1: 13-14، 2: 1-2، 15، 3: 16-17)</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الترجمة: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05740051">
            <a:extLst>
              <a:ext uri="{FF2B5EF4-FFF2-40B4-BE49-F238E27FC236}">
                <a16:creationId xmlns:a16="http://schemas.microsoft.com/office/drawing/2014/main" id="{BC1599C5-B0E0-5FE5-815D-2D0886B18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4" name="Picture 4" descr="scripture">
            <a:extLst>
              <a:ext uri="{FF2B5EF4-FFF2-40B4-BE49-F238E27FC236}">
                <a16:creationId xmlns:a16="http://schemas.microsoft.com/office/drawing/2014/main" id="{F0641D76-C33B-6A10-BCB5-AA371D3F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3">
            <a:extLst>
              <a:ext uri="{FF2B5EF4-FFF2-40B4-BE49-F238E27FC236}">
                <a16:creationId xmlns:a16="http://schemas.microsoft.com/office/drawing/2014/main" id="{2CCCE1E7-4E3D-7DE0-2F90-1733E161A3E1}"/>
              </a:ext>
            </a:extLst>
          </p:cNvPr>
          <p:cNvSpPr txBox="1">
            <a:spLocks noChangeArrowheads="1"/>
          </p:cNvSpPr>
          <p:nvPr/>
        </p:nvSpPr>
        <p:spPr bwMode="auto">
          <a:xfrm>
            <a:off x="0" y="0"/>
            <a:ext cx="9144000" cy="397031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إنها تجعل كلمة الله الأولوية القصوى (عب 4: 12، 2 تي 1: 13-14، 2: 1-2، 15، 3: 16-17)</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الترجمة: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المناداة: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5740051">
            <a:extLst>
              <a:ext uri="{FF2B5EF4-FFF2-40B4-BE49-F238E27FC236}">
                <a16:creationId xmlns:a16="http://schemas.microsoft.com/office/drawing/2014/main" id="{7146D974-8D0A-EAD8-D057-157F6CA3A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8" name="Picture 4" descr="scripture">
            <a:extLst>
              <a:ext uri="{FF2B5EF4-FFF2-40B4-BE49-F238E27FC236}">
                <a16:creationId xmlns:a16="http://schemas.microsoft.com/office/drawing/2014/main" id="{AE1764C4-165B-C698-9882-09C94351F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 Box 3">
            <a:extLst>
              <a:ext uri="{FF2B5EF4-FFF2-40B4-BE49-F238E27FC236}">
                <a16:creationId xmlns:a16="http://schemas.microsoft.com/office/drawing/2014/main" id="{772C2239-E17F-9CA6-0C32-5F9B22C13876}"/>
              </a:ext>
            </a:extLst>
          </p:cNvPr>
          <p:cNvSpPr txBox="1">
            <a:spLocks noChangeArrowheads="1"/>
          </p:cNvSpPr>
          <p:nvPr/>
        </p:nvSpPr>
        <p:spPr bwMode="auto">
          <a:xfrm>
            <a:off x="0" y="0"/>
            <a:ext cx="9144000" cy="4616648"/>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إنها تجعل كلمة الله الأولوية القصوى (عب 4: 12، 2 تي 1: 13-14، 2: 1-2، 15، 3: 16-17)</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الترجمة:</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1371600" marR="0" lvl="3"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المناداة: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الغرس</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05740051">
            <a:extLst>
              <a:ext uri="{FF2B5EF4-FFF2-40B4-BE49-F238E27FC236}">
                <a16:creationId xmlns:a16="http://schemas.microsoft.com/office/drawing/2014/main" id="{11315217-CE18-5EAC-1E55-BEDD22F69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3">
            <a:extLst>
              <a:ext uri="{FF2B5EF4-FFF2-40B4-BE49-F238E27FC236}">
                <a16:creationId xmlns:a16="http://schemas.microsoft.com/office/drawing/2014/main" id="{18A90242-59D5-C33D-DD7D-E402B4700409}"/>
              </a:ext>
            </a:extLst>
          </p:cNvPr>
          <p:cNvSpPr txBox="1">
            <a:spLocks noChangeArrowheads="1"/>
          </p:cNvSpPr>
          <p:nvPr/>
        </p:nvSpPr>
        <p:spPr bwMode="auto">
          <a:xfrm>
            <a:off x="0" y="0"/>
            <a:ext cx="9144000" cy="2246769"/>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يتم التعبير عنها ثقافياً ولكنها مسيحية متميزة.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05740051">
            <a:extLst>
              <a:ext uri="{FF2B5EF4-FFF2-40B4-BE49-F238E27FC236}">
                <a16:creationId xmlns:a16="http://schemas.microsoft.com/office/drawing/2014/main" id="{5A5790A6-0110-C489-82D2-0CF01A9FD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3">
            <a:extLst>
              <a:ext uri="{FF2B5EF4-FFF2-40B4-BE49-F238E27FC236}">
                <a16:creationId xmlns:a16="http://schemas.microsoft.com/office/drawing/2014/main" id="{A6BDD294-D604-18B3-BB61-E4CE9F400755}"/>
              </a:ext>
            </a:extLst>
          </p:cNvPr>
          <p:cNvSpPr txBox="1">
            <a:spLocks noChangeArrowheads="1"/>
          </p:cNvSpPr>
          <p:nvPr/>
        </p:nvSpPr>
        <p:spPr bwMode="auto">
          <a:xfrm>
            <a:off x="0" y="0"/>
            <a:ext cx="9144000" cy="289310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نحو أسلوب عملي لتطوير النظرة المسيحية للعالم في أي وكل زمان ومكان: الترجمة ووضع السياق</a:t>
            </a:r>
            <a:endParaRPr kumimoji="0" lang="en-US" altLang="x-none"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اختبارات المسيحية ذات السياق الحقيقي:</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3. يتم التعبير عنها ثقافياً ولكنها مسيحية متميزة.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إنها تحدث تحولاً ملحوظاً ومستداماً في حياة أعضائها (في 1: 6)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05740051">
            <a:extLst>
              <a:ext uri="{FF2B5EF4-FFF2-40B4-BE49-F238E27FC236}">
                <a16:creationId xmlns:a16="http://schemas.microsoft.com/office/drawing/2014/main" id="{CCA86419-360A-9C5B-CF21-FE369F7B4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3">
            <a:extLst>
              <a:ext uri="{FF2B5EF4-FFF2-40B4-BE49-F238E27FC236}">
                <a16:creationId xmlns:a16="http://schemas.microsoft.com/office/drawing/2014/main" id="{E85EBE35-7C54-D8F5-A843-0F2B7D4859EB}"/>
              </a:ext>
            </a:extLst>
          </p:cNvPr>
          <p:cNvSpPr txBox="1">
            <a:spLocks noChangeArrowheads="1"/>
          </p:cNvSpPr>
          <p:nvPr/>
        </p:nvSpPr>
        <p:spPr bwMode="auto">
          <a:xfrm>
            <a:off x="0" y="377825"/>
            <a:ext cx="9144000" cy="523220"/>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ctr"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خلاصة وتطبيق: دراسة حالة أولوية الأسرة في الخدمة</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 النظرات العالمية</a:t>
            </a:r>
            <a:r>
              <a:rPr lang="en-US" sz="3200" b="1" dirty="0">
                <a:solidFill>
                  <a:srgbClr val="FFFFFF"/>
                </a:solidFill>
                <a:latin typeface="Arial" panose="020B0604020202020204" pitchFamily="34" charset="0"/>
                <a:ea typeface="ＭＳ Ｐゴシック" charset="0"/>
                <a:cs typeface="Arial" panose="020B0604020202020204" pitchFamily="34" charset="0"/>
              </a:rPr>
              <a:t>at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17334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05740051">
            <a:extLst>
              <a:ext uri="{FF2B5EF4-FFF2-40B4-BE49-F238E27FC236}">
                <a16:creationId xmlns:a16="http://schemas.microsoft.com/office/drawing/2014/main" id="{950DA12C-08A1-BA3B-AA68-65709BE01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4" descr="helixnebula">
            <a:extLst>
              <a:ext uri="{FF2B5EF4-FFF2-40B4-BE49-F238E27FC236}">
                <a16:creationId xmlns:a16="http://schemas.microsoft.com/office/drawing/2014/main" id="{3A5B6E3F-5273-14DA-74D0-388072EC2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a:extLst>
              <a:ext uri="{FF2B5EF4-FFF2-40B4-BE49-F238E27FC236}">
                <a16:creationId xmlns:a16="http://schemas.microsoft.com/office/drawing/2014/main" id="{D92D2F91-8F98-583A-6777-4E8D5C984924}"/>
              </a:ext>
            </a:extLst>
          </p:cNvPr>
          <p:cNvSpPr txBox="1">
            <a:spLocks noChangeArrowheads="1"/>
          </p:cNvSpPr>
          <p:nvPr/>
        </p:nvSpPr>
        <p:spPr bwMode="auto">
          <a:xfrm>
            <a:off x="0" y="0"/>
            <a:ext cx="9144000" cy="2677656"/>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مشاركته:</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05740051">
            <a:extLst>
              <a:ext uri="{FF2B5EF4-FFF2-40B4-BE49-F238E27FC236}">
                <a16:creationId xmlns:a16="http://schemas.microsoft.com/office/drawing/2014/main" id="{78A50AD8-2538-2936-9C8A-07D973A53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4" descr="helixnebula">
            <a:extLst>
              <a:ext uri="{FF2B5EF4-FFF2-40B4-BE49-F238E27FC236}">
                <a16:creationId xmlns:a16="http://schemas.microsoft.com/office/drawing/2014/main" id="{1BE88439-058E-95CF-5B98-6DCE3A5A2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3">
            <a:extLst>
              <a:ext uri="{FF2B5EF4-FFF2-40B4-BE49-F238E27FC236}">
                <a16:creationId xmlns:a16="http://schemas.microsoft.com/office/drawing/2014/main" id="{DAF41544-65AC-15C0-90E5-3726CBC936F2}"/>
              </a:ext>
            </a:extLst>
          </p:cNvPr>
          <p:cNvSpPr txBox="1">
            <a:spLocks noChangeArrowheads="1"/>
          </p:cNvSpPr>
          <p:nvPr/>
        </p:nvSpPr>
        <p:spPr bwMode="auto">
          <a:xfrm>
            <a:off x="0" y="0"/>
            <a:ext cx="9144000" cy="3323987"/>
          </a:xfrm>
          <a:prstGeom prst="rect">
            <a:avLst/>
          </a:prstGeom>
          <a:noFill/>
          <a:ln>
            <a:noFill/>
          </a:ln>
          <a:effectLst>
            <a:outerShdw blurRad="63500" dist="38099" dir="2700000" algn="ctr" rotWithShape="0">
              <a:schemeClr val="tx1">
                <a:alpha val="74997"/>
              </a:schemeClr>
            </a:outerShdw>
          </a:effec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2082800" indent="-7112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بعض الجوانب غير القابلة للتفاوض للنظرة المسيحية الحقيقية للعالم:</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 الله موجود كإله شخصي وثالوث – الآب، الإبن والروح القدس – وهو محب وفي تواضعه المطلق خلق، يحفظ ويهتم ويعلن نفسه لكل الخليقة (أش 45: 20-22، يو 16: 7-15)</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مشاركته:</a:t>
            </a:r>
            <a:endParaRPr kumimoji="0" lang="th-TH" altLang="x-none" sz="2800" b="1" i="0" u="none" strike="noStrike" kern="1200" cap="none" spc="0" normalizeH="0" baseline="0" noProof="0" dirty="0">
              <a:ln>
                <a:noFill/>
              </a:ln>
              <a:solidFill>
                <a:srgbClr val="FFFFFF"/>
              </a:solidFill>
              <a:effectLst/>
              <a:uLnTx/>
              <a:uFillTx/>
              <a:latin typeface="Arial" panose="020B0604020202020204" pitchFamily="34" charset="0"/>
              <a:cs typeface="Angsana New" panose="02020603050405020304" pitchFamily="18" charset="-34"/>
            </a:endParaRPr>
          </a:p>
          <a:p>
            <a:pPr marL="1371600" lvl="3"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متسامي بسيادته ومكتفي بذاته (تك 1: 1، أش 40: 12-26)</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3142</TotalTime>
  <Words>4062</Words>
  <Application>Microsoft Office PowerPoint</Application>
  <PresentationFormat>On-screen Show (4:3)</PresentationFormat>
  <Paragraphs>292</Paragraphs>
  <Slides>78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78</vt:i4>
      </vt:variant>
    </vt:vector>
  </HeadingPairs>
  <TitlesOfParts>
    <vt:vector size="86" baseType="lpstr">
      <vt:lpstr>MS PGothic</vt:lpstr>
      <vt:lpstr>Arial</vt:lpstr>
      <vt:lpstr>Calibri</vt:lpstr>
      <vt:lpstr>Cordia New</vt:lpstr>
      <vt:lpstr>Times New Roman</vt:lpstr>
      <vt:lpstr>Wingdings</vt:lpstr>
      <vt:lpstr>Default Design</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النظرات العالميةat BibleStudyDownloads.org</vt:lpstr>
    </vt:vector>
  </TitlesOfParts>
  <Manager/>
  <Company>EAST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 Christian View of the World: Part Two</dc:title>
  <dc:subject/>
  <dc:creator>Lewis Winkler</dc:creator>
  <cp:keywords/>
  <dc:description/>
  <cp:lastModifiedBy>Rami Jwainat</cp:lastModifiedBy>
  <cp:revision>133</cp:revision>
  <dcterms:created xsi:type="dcterms:W3CDTF">2011-01-03T21:01:32Z</dcterms:created>
  <dcterms:modified xsi:type="dcterms:W3CDTF">2024-04-13T08:43:20Z</dcterms:modified>
  <cp:category/>
</cp:coreProperties>
</file>